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9144000" cy="5143500" type="screen16x9"/>
  <p:notesSz cx="6858000" cy="9144000"/>
  <p:embeddedFontLst>
    <p:embeddedFont>
      <p:font typeface="Roboto" panose="02000000000000000000" pitchFamily="2" charset="0"/>
      <p:regular r:id="rId23"/>
      <p:bold r:id="rId24"/>
      <p:italic r:id="rId25"/>
      <p:boldItalic r:id="rId26"/>
    </p:embeddedFont>
    <p:embeddedFont>
      <p:font typeface="Roboto Mono" pitchFamily="49"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1BE361-E08C-477D-AE18-6FC654E9631C}">
  <a:tblStyle styleId="{F31BE361-E08C-477D-AE18-6FC654E9631C}"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p:cViewPr varScale="1">
        <p:scale>
          <a:sx n="156" d="100"/>
          <a:sy n="156"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6255e89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g36255e89f5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3d24dbfd12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g33d24dbfd12_1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683d392f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3683d392fa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683e17ac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6" name="Google Shape;236;g3683e17ace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360d0b7b8f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g360d0b7b8ff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3624a5c305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0" name="Google Shape;250;g3624a5c305b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33d1ddd8d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g33d1ddd8df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3d1ddd8df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33d1ddd8df1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2" name="Google Shape;28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2" name="Google Shape;292;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36de3673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g336de3673e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623f7e01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3623f7e01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623f7e019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623f7e019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406ef5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g35f406ef591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623f7e019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3623f7e0196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624a5c305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3624a5c305b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6939bd1ec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36939bd1ec8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457172" y="1203299"/>
            <a:ext cx="8228700" cy="2982600"/>
          </a:xfrm>
          <a:prstGeom prst="rect">
            <a:avLst/>
          </a:prstGeom>
          <a:noFill/>
          <a:ln>
            <a:noFill/>
          </a:ln>
        </p:spPr>
        <p:txBody>
          <a:bodyPr spcFirstLastPara="1" wrap="square" lIns="0" tIns="0" rIns="0" bIns="0" anchor="t" anchorCtr="0">
            <a:normAutofit/>
          </a:bodyPr>
          <a:lstStyle>
            <a:lvl1pPr marL="457200" lvl="0" indent="-228600" algn="l">
              <a:lnSpc>
                <a:spcPct val="115000"/>
              </a:lnSpc>
              <a:spcBef>
                <a:spcPts val="0"/>
              </a:spcBef>
              <a:spcAft>
                <a:spcPts val="0"/>
              </a:spcAft>
              <a:buSzPts val="1800"/>
              <a:buNone/>
              <a:defRPr/>
            </a:lvl1pPr>
            <a:lvl2pPr marL="914400" lvl="1" indent="-228600" algn="l">
              <a:lnSpc>
                <a:spcPct val="115000"/>
              </a:lnSpc>
              <a:spcBef>
                <a:spcPts val="0"/>
              </a:spcBef>
              <a:spcAft>
                <a:spcPts val="0"/>
              </a:spcAft>
              <a:buSzPts val="1400"/>
              <a:buNone/>
              <a:defRPr/>
            </a:lvl2pPr>
            <a:lvl3pPr marL="1371600" lvl="2" indent="-228600" algn="l">
              <a:lnSpc>
                <a:spcPct val="115000"/>
              </a:lnSpc>
              <a:spcBef>
                <a:spcPts val="0"/>
              </a:spcBef>
              <a:spcAft>
                <a:spcPts val="0"/>
              </a:spcAft>
              <a:buSzPts val="1400"/>
              <a:buNone/>
              <a:defRPr/>
            </a:lvl3pPr>
            <a:lvl4pPr marL="1828800" lvl="3" indent="-228600" algn="l">
              <a:lnSpc>
                <a:spcPct val="115000"/>
              </a:lnSpc>
              <a:spcBef>
                <a:spcPts val="0"/>
              </a:spcBef>
              <a:spcAft>
                <a:spcPts val="0"/>
              </a:spcAft>
              <a:buSzPts val="1400"/>
              <a:buNone/>
              <a:defRPr/>
            </a:lvl4pPr>
            <a:lvl5pPr marL="2286000" lvl="4" indent="-228600" algn="l">
              <a:lnSpc>
                <a:spcPct val="115000"/>
              </a:lnSpc>
              <a:spcBef>
                <a:spcPts val="0"/>
              </a:spcBef>
              <a:spcAft>
                <a:spcPts val="0"/>
              </a:spcAft>
              <a:buSzPts val="1400"/>
              <a:buNone/>
              <a:defRPr/>
            </a:lvl5pPr>
            <a:lvl6pPr marL="2743200" lvl="5" indent="-228600" algn="l">
              <a:lnSpc>
                <a:spcPct val="115000"/>
              </a:lnSpc>
              <a:spcBef>
                <a:spcPts val="0"/>
              </a:spcBef>
              <a:spcAft>
                <a:spcPts val="0"/>
              </a:spcAft>
              <a:buSzPts val="1400"/>
              <a:buNone/>
              <a:defRPr/>
            </a:lvl6pPr>
            <a:lvl7pPr marL="3200400" lvl="6" indent="-228600" algn="l">
              <a:lnSpc>
                <a:spcPct val="115000"/>
              </a:lnSpc>
              <a:spcBef>
                <a:spcPts val="0"/>
              </a:spcBef>
              <a:spcAft>
                <a:spcPts val="0"/>
              </a:spcAft>
              <a:buSzPts val="1400"/>
              <a:buNone/>
              <a:defRPr/>
            </a:lvl7pPr>
            <a:lvl8pPr marL="3657600" lvl="7" indent="-228600" algn="l">
              <a:lnSpc>
                <a:spcPct val="115000"/>
              </a:lnSpc>
              <a:spcBef>
                <a:spcPts val="0"/>
              </a:spcBef>
              <a:spcAft>
                <a:spcPts val="0"/>
              </a:spcAft>
              <a:buSzPts val="1400"/>
              <a:buNone/>
              <a:defRPr/>
            </a:lvl8pPr>
            <a:lvl9pPr marL="4114800" lvl="8" indent="-228600"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623888" y="1282303"/>
            <a:ext cx="7886700" cy="2139600"/>
          </a:xfrm>
          <a:prstGeom prst="rect">
            <a:avLst/>
          </a:prstGeom>
          <a:noFill/>
          <a:ln>
            <a:noFill/>
          </a:ln>
        </p:spPr>
        <p:txBody>
          <a:bodyPr spcFirstLastPara="1" wrap="square" lIns="68575" tIns="68575" rIns="68575" bIns="68575" anchor="b" anchorCtr="0">
            <a:noAutofit/>
          </a:bodyPr>
          <a:lstStyle>
            <a:lvl1pPr marR="0" lvl="0" algn="l">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55" name="Google Shape;55;p14"/>
          <p:cNvSpPr txBox="1">
            <a:spLocks noGrp="1"/>
          </p:cNvSpPr>
          <p:nvPr>
            <p:ph type="body" idx="1"/>
          </p:nvPr>
        </p:nvSpPr>
        <p:spPr>
          <a:xfrm>
            <a:off x="623888" y="3442097"/>
            <a:ext cx="7886700" cy="1125300"/>
          </a:xfrm>
          <a:prstGeom prst="rect">
            <a:avLst/>
          </a:prstGeom>
          <a:noFill/>
          <a:ln>
            <a:noFill/>
          </a:ln>
        </p:spPr>
        <p:txBody>
          <a:bodyPr spcFirstLastPara="1" wrap="square" lIns="68575" tIns="68575" rIns="68575" bIns="68575" anchor="t" anchorCtr="0">
            <a:noAutofit/>
          </a:bodyPr>
          <a:lstStyle>
            <a:lvl1pPr marL="457200" marR="0" lvl="0" indent="-228600" algn="l">
              <a:lnSpc>
                <a:spcPct val="90000"/>
              </a:lnSpc>
              <a:spcBef>
                <a:spcPts val="8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4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56" name="Google Shape;56;p14"/>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7" name="Google Shape;57;p14"/>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8" name="Google Shape;58;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proacto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blogs.nvidia.com/blog/hexagon-robotics-ai-software-aeon-humanoid/" TargetMode="External"/><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proactor.ai" TargetMode="External"/><Relationship Id="rId5" Type="http://schemas.openxmlformats.org/officeDocument/2006/relationships/hyperlink" Target="http://proactor.ai" TargetMode="External"/><Relationship Id="rId4" Type="http://schemas.openxmlformats.org/officeDocument/2006/relationships/image" Target="../media/image22.jpeg"/><Relationship Id="rId9" Type="http://schemas.openxmlformats.org/officeDocument/2006/relationships/image" Target="../media/image25.jpeg"/></Relationships>
</file>

<file path=ppt/slides/_rels/slide11.xml.rels><?xml version="1.0" encoding="UTF-8" standalone="yes"?>
<Relationships xmlns="http://schemas.openxmlformats.org/package/2006/relationships"><Relationship Id="rId3" Type="http://schemas.openxmlformats.org/officeDocument/2006/relationships/hyperlink" Target="https://nanobrowser.ai"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04_gN-C9IAo"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8.jpe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www.anthropic.com/engineering/built-multi-agent-research-system"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hyperlink" Target="https://blog.whiteprompt.com/from-cursor-to-claude-code-why-im-paying-5x-more-and-getting-10x-value-1d61710df356"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0.jpeg"/></Relationships>
</file>

<file path=ppt/slides/_rels/slide15.xml.rels><?xml version="1.0" encoding="UTF-8" standalone="yes"?>
<Relationships xmlns="http://schemas.openxmlformats.org/package/2006/relationships"><Relationship Id="rId3" Type="http://schemas.openxmlformats.org/officeDocument/2006/relationships/hyperlink" Target="https://www.latent.space/p/s3"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hyperlink" Target="https://www.youtube.com/watch?v=LCEmiRjPEtQ"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x.com/ben_j_todd/status/1934284189928501482" TargetMode="External"/><Relationship Id="rId7"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hyperlink" Target="https://arxiv.org/abs/2503.14499" TargetMode="External"/><Relationship Id="rId4" Type="http://schemas.openxmlformats.org/officeDocument/2006/relationships/hyperlink" Target="https://www.tobyord.com/writing/half-lif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pdf/2407.21787"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hyperlink" Target="https://layoffs.fyi"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hyperlink" Target="https://trueup.io/layoff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hyperlink" Target="https://eais.ai" TargetMode="Externa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3" Type="http://schemas.openxmlformats.org/officeDocument/2006/relationships/hyperlink" Target="https://www.vellum.ai/llm-leaderboard" TargetMode="External"/><Relationship Id="rId18" Type="http://schemas.openxmlformats.org/officeDocument/2006/relationships/hyperlink" Target="https://openai.com/index/introducing-gpt-4-5/" TargetMode="External"/><Relationship Id="rId26" Type="http://schemas.openxmlformats.org/officeDocument/2006/relationships/hyperlink" Target="https://api-docs.deepseek.com/news/news250325" TargetMode="External"/><Relationship Id="rId3" Type="http://schemas.openxmlformats.org/officeDocument/2006/relationships/hyperlink" Target="https://en.wikipedia.org/wiki/Elo_rating_system" TargetMode="External"/><Relationship Id="rId21" Type="http://schemas.openxmlformats.org/officeDocument/2006/relationships/hyperlink" Target="https://api-docs.deepseek.com/news/news250528" TargetMode="External"/><Relationship Id="rId34" Type="http://schemas.openxmlformats.org/officeDocument/2006/relationships/hyperlink" Target="https://openai.com/index/openai-o3-mini/" TargetMode="External"/><Relationship Id="rId7" Type="http://schemas.openxmlformats.org/officeDocument/2006/relationships/hyperlink" Target="https://legacy.lmarena.ai" TargetMode="External"/><Relationship Id="rId12" Type="http://schemas.openxmlformats.org/officeDocument/2006/relationships/hyperlink" Target="https://huggingface.co/open-llm-leaderboard" TargetMode="External"/><Relationship Id="rId17" Type="http://schemas.openxmlformats.org/officeDocument/2006/relationships/hyperlink" Target="https://x.com/OpenAI/status/1905331956856050135" TargetMode="External"/><Relationship Id="rId25" Type="http://schemas.openxmlformats.org/officeDocument/2006/relationships/hyperlink" Target="https://qwenlm.github.io/blog/qwen3/" TargetMode="External"/><Relationship Id="rId33" Type="http://schemas.openxmlformats.org/officeDocument/2006/relationships/hyperlink" Target="https://mistral.ai/news/mistral-medium-3" TargetMode="External"/><Relationship Id="rId2" Type="http://schemas.openxmlformats.org/officeDocument/2006/relationships/notesSlide" Target="../notesSlides/notesSlide2.xml"/><Relationship Id="rId16" Type="http://schemas.openxmlformats.org/officeDocument/2006/relationships/hyperlink" Target="http://aistudio.google.com/app/prompts/new_chat?model=gemini-2.5-pro-preview-05-06" TargetMode="External"/><Relationship Id="rId20" Type="http://schemas.openxmlformats.org/officeDocument/2006/relationships/hyperlink" Target="http://aistudio.google.com/app/prompts/new_chat?model=gemini-2.5-flash-preview-05-20" TargetMode="External"/><Relationship Id="rId29" Type="http://schemas.openxmlformats.org/officeDocument/2006/relationships/hyperlink" Target="http://aistudio.google.com/app/prompts/new_chat?model=gemini-2.5-flash-lite-preview-06-17" TargetMode="External"/><Relationship Id="rId1" Type="http://schemas.openxmlformats.org/officeDocument/2006/relationships/slideLayout" Target="../slideLayouts/slideLayout1.xml"/><Relationship Id="rId6" Type="http://schemas.openxmlformats.org/officeDocument/2006/relationships/hyperlink" Target="https://beta.lmarena.ai" TargetMode="External"/><Relationship Id="rId11" Type="http://schemas.openxmlformats.org/officeDocument/2006/relationships/hyperlink" Target="https://artificialanalysis.ai/leaderboards/models" TargetMode="External"/><Relationship Id="rId24" Type="http://schemas.openxmlformats.org/officeDocument/2006/relationships/hyperlink" Target="http://aistudio.google.com/app/prompts/new_chat?model=gemini-2.5-flash-preview-04-17" TargetMode="External"/><Relationship Id="rId32" Type="http://schemas.openxmlformats.org/officeDocument/2006/relationships/hyperlink" Target="https://huggingface.co/deepseek-ai/DeepSeek-V3-0324" TargetMode="External"/><Relationship Id="rId5" Type="http://schemas.openxmlformats.org/officeDocument/2006/relationships/hyperlink" Target="https://openlm.ai/chatbot-arena/" TargetMode="External"/><Relationship Id="rId15" Type="http://schemas.openxmlformats.org/officeDocument/2006/relationships/hyperlink" Target="https://openai.com/index/introducing-o3-and-o4-mini/" TargetMode="External"/><Relationship Id="rId23" Type="http://schemas.openxmlformats.org/officeDocument/2006/relationships/hyperlink" Target="https://x.ai/blog/grok-3" TargetMode="External"/><Relationship Id="rId28" Type="http://schemas.openxmlformats.org/officeDocument/2006/relationships/hyperlink" Target="https://api-docs.deepseek.com/news/news250120" TargetMode="External"/><Relationship Id="rId10" Type="http://schemas.openxmlformats.org/officeDocument/2006/relationships/hyperlink" Target="https://www.stack-ai.com/llm-leaderboard" TargetMode="External"/><Relationship Id="rId19" Type="http://schemas.openxmlformats.org/officeDocument/2006/relationships/hyperlink" Target="https://www.anthropic.com/news/claude-4" TargetMode="External"/><Relationship Id="rId31" Type="http://schemas.openxmlformats.org/officeDocument/2006/relationships/hyperlink" Target="https://www.anthropic.com/claude/sonnet" TargetMode="External"/><Relationship Id="rId4" Type="http://schemas.openxmlformats.org/officeDocument/2006/relationships/hyperlink" Target="https://lmarena.ai/?leaderboard" TargetMode="External"/><Relationship Id="rId9" Type="http://schemas.openxmlformats.org/officeDocument/2006/relationships/hyperlink" Target="https://llmworld.net/llm_leaderboards/" TargetMode="External"/><Relationship Id="rId14" Type="http://schemas.openxmlformats.org/officeDocument/2006/relationships/hyperlink" Target="http://aistudio.google.com/app/prompts/new_chat?model=gemini-2.5-pro-preview-06-05" TargetMode="External"/><Relationship Id="rId22" Type="http://schemas.openxmlformats.org/officeDocument/2006/relationships/hyperlink" Target="https://openai.com/index/gpt-4-1/" TargetMode="External"/><Relationship Id="rId27" Type="http://schemas.openxmlformats.org/officeDocument/2006/relationships/hyperlink" Target="https://openai.com/index/o1-and-new-tools-for-developers/" TargetMode="External"/><Relationship Id="rId30" Type="http://schemas.openxmlformats.org/officeDocument/2006/relationships/hyperlink" Target="https://www.anthropic.com/news/claude-3-7-sonnet" TargetMode="External"/><Relationship Id="rId35" Type="http://schemas.openxmlformats.org/officeDocument/2006/relationships/hyperlink" Target="https://www.anthropic.com/claude/haiku" TargetMode="External"/><Relationship Id="rId8" Type="http://schemas.openxmlformats.org/officeDocument/2006/relationships/hyperlink" Target="https://web.lmarena.ai/leaderboard"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www.youtube.com/watch?v=a-t28YkfdeY" TargetMode="External"/><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x.com/clefourrier/status/1933271084650189263" TargetMode="External"/><Relationship Id="rId5" Type="http://schemas.openxmlformats.org/officeDocument/2006/relationships/hyperlink" Target="https://www.sequoiacap.com/people/ravi-gupta/" TargetMode="External"/><Relationship Id="rId10" Type="http://schemas.openxmlformats.org/officeDocument/2006/relationships/image" Target="../media/image3.png"/><Relationship Id="rId4" Type="http://schemas.openxmlformats.org/officeDocument/2006/relationships/hyperlink" Target="https://www.rkg.blog/ai-or-die.php" TargetMode="External"/><Relationship Id="rId9" Type="http://schemas.openxmlformats.org/officeDocument/2006/relationships/hyperlink" Target="https://blog.google/products/gemini/gemini-2-5-model-family-expands/"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huggingface.co/MiniMaxAI/MiniMax-M1-80k" TargetMode="External"/><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hyperlink" Target="https://www.minimax.io"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abs/2506.10943" TargetMode="External"/><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arxiv.org/pdf/2407.01067"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lev-selector/videos"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hyperlink" Target="https://medium.com/data-science-collective/the-11-billion-problem-why-your-ai-agents-action-space-is-killing-your-roi-67b0d4609ec6" TargetMode="External"/><Relationship Id="rId3" Type="http://schemas.openxmlformats.org/officeDocument/2006/relationships/hyperlink" Target="https://thehackernews.com/2025/06/new-tokenbreak-attack-bypasses-ai.html" TargetMode="External"/><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www.theregister.com/2025/06/16/salesforce_llm_agents_benchmark/" TargetMode="External"/><Relationship Id="rId5" Type="http://schemas.openxmlformats.org/officeDocument/2006/relationships/image" Target="../media/image11.png"/><Relationship Id="rId4" Type="http://schemas.openxmlformats.org/officeDocument/2006/relationships/hyperlink" Target="https://models.dev"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hyperlink" Target="https://ads.tiktok.com/business/en-US/blog/tiktok-symphony-ai-tools" TargetMode="External"/><Relationship Id="rId3" Type="http://schemas.openxmlformats.org/officeDocument/2006/relationships/hyperlink" Target="https://finance.yahoo.com/news/openais-3-billion-windsurf-buy-163226790.html" TargetMode="External"/><Relationship Id="rId7" Type="http://schemas.openxmlformats.org/officeDocument/2006/relationships/hyperlink" Target="https://huggingface.co/datasets/institutional/institutional-books-1.0"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hyperlink" Target="https://venturebeat.com/ai/groq-just-made-hugging-face-way-faster-and-its-coming-for-aws-and-google/" TargetMode="External"/><Relationship Id="rId10" Type="http://schemas.openxmlformats.org/officeDocument/2006/relationships/image" Target="../media/image17.jpeg"/><Relationship Id="rId4" Type="http://schemas.openxmlformats.org/officeDocument/2006/relationships/image" Target="../media/image14.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x.com/Baidu_Inc/status/1934982099112751197" TargetMode="External"/><Relationship Id="rId5" Type="http://schemas.openxmlformats.org/officeDocument/2006/relationships/image" Target="../media/image20.pn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5"/>
          <p:cNvSpPr txBox="1"/>
          <p:nvPr/>
        </p:nvSpPr>
        <p:spPr>
          <a:xfrm>
            <a:off x="78651" y="945844"/>
            <a:ext cx="4420200" cy="1865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Crowd-sourced "LM Arena" Leaderboard</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Google Gemini 2.5 are now "generally available"</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"AI or Die" - post by Ravi Gupta</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No more TensorFlow/Jax</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Apple Foundation Models (AFM) family</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MiniMax-M1 - open 456B reasoning model</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"Kangaroo" video model</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Moonshot Kimi-Dev-72B open LLM for SWE</a:t>
            </a:r>
            <a:endParaRPr sz="1500" b="1">
              <a:solidFill>
                <a:srgbClr val="3C78D8"/>
              </a:solidFill>
              <a:latin typeface="Calibri"/>
              <a:ea typeface="Calibri"/>
              <a:cs typeface="Calibri"/>
              <a:sym typeface="Calibri"/>
            </a:endParaRPr>
          </a:p>
        </p:txBody>
      </p:sp>
      <p:sp>
        <p:nvSpPr>
          <p:cNvPr id="64" name="Google Shape;64;p15"/>
          <p:cNvSpPr txBox="1"/>
          <p:nvPr/>
        </p:nvSpPr>
        <p:spPr>
          <a:xfrm>
            <a:off x="3535800" y="71900"/>
            <a:ext cx="2072400" cy="818700"/>
          </a:xfrm>
          <a:prstGeom prst="rect">
            <a:avLst/>
          </a:prstGeom>
          <a:noFill/>
          <a:ln>
            <a:noFill/>
          </a:ln>
        </p:spPr>
        <p:txBody>
          <a:bodyPr spcFirstLastPara="1" wrap="square" lIns="9125" tIns="9125" rIns="9125" bIns="9125"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 sz="3000" b="1" i="0" u="none" strike="noStrike" cap="none">
                <a:solidFill>
                  <a:srgbClr val="3C78D8"/>
                </a:solidFill>
                <a:latin typeface="Calibri"/>
                <a:ea typeface="Calibri"/>
                <a:cs typeface="Calibri"/>
                <a:sym typeface="Calibri"/>
              </a:rPr>
              <a:t>AI Updates</a:t>
            </a:r>
            <a:endParaRPr sz="3000" b="1" i="0" u="none" strike="noStrike" cap="none">
              <a:solidFill>
                <a:srgbClr val="3C78D8"/>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600"/>
              <a:buFont typeface="Arial"/>
              <a:buNone/>
            </a:pPr>
            <a:r>
              <a:rPr lang="en" sz="2200" b="1">
                <a:solidFill>
                  <a:srgbClr val="3C78D8"/>
                </a:solidFill>
                <a:latin typeface="Calibri"/>
                <a:ea typeface="Calibri"/>
                <a:cs typeface="Calibri"/>
                <a:sym typeface="Calibri"/>
              </a:rPr>
              <a:t>June 20</a:t>
            </a:r>
            <a:r>
              <a:rPr lang="en" sz="2200" b="1" i="0" u="none" strike="noStrike" cap="none">
                <a:solidFill>
                  <a:srgbClr val="3C78D8"/>
                </a:solidFill>
                <a:latin typeface="Calibri"/>
                <a:ea typeface="Calibri"/>
                <a:cs typeface="Calibri"/>
                <a:sym typeface="Calibri"/>
              </a:rPr>
              <a:t>, 2025</a:t>
            </a:r>
            <a:endParaRPr sz="2200" b="1" i="0" u="none" strike="noStrike" cap="none">
              <a:solidFill>
                <a:srgbClr val="3C78D8"/>
              </a:solidFill>
              <a:latin typeface="Calibri"/>
              <a:ea typeface="Calibri"/>
              <a:cs typeface="Calibri"/>
              <a:sym typeface="Calibri"/>
            </a:endParaRPr>
          </a:p>
        </p:txBody>
      </p:sp>
      <p:sp>
        <p:nvSpPr>
          <p:cNvPr id="65" name="Google Shape;65;p15"/>
          <p:cNvSpPr txBox="1"/>
          <p:nvPr/>
        </p:nvSpPr>
        <p:spPr>
          <a:xfrm>
            <a:off x="4576975" y="3807756"/>
            <a:ext cx="4502400" cy="1173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Claude Code vs Cursor</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Andrej Karpathy - Software 3.0</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Why AI can code for 1h, but not 10h?</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Inference with Sample/Verify</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i="0" u="none" strike="noStrike" cap="none">
                <a:solidFill>
                  <a:srgbClr val="3C78D8"/>
                </a:solidFill>
                <a:latin typeface="Calibri"/>
                <a:ea typeface="Calibri"/>
                <a:cs typeface="Calibri"/>
                <a:sym typeface="Calibri"/>
              </a:rPr>
              <a:t>Jobs, Layoffs</a:t>
            </a:r>
            <a:endParaRPr sz="1500" b="1" i="0" u="none" strike="noStrike" cap="none">
              <a:solidFill>
                <a:srgbClr val="3C78D8"/>
              </a:solidFill>
              <a:latin typeface="Calibri"/>
              <a:ea typeface="Calibri"/>
              <a:cs typeface="Calibri"/>
              <a:sym typeface="Calibri"/>
            </a:endParaRPr>
          </a:p>
        </p:txBody>
      </p:sp>
      <p:sp>
        <p:nvSpPr>
          <p:cNvPr id="66" name="Google Shape;66;p15"/>
          <p:cNvSpPr txBox="1"/>
          <p:nvPr/>
        </p:nvSpPr>
        <p:spPr>
          <a:xfrm>
            <a:off x="78651" y="2899857"/>
            <a:ext cx="4420200" cy="20964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Self-Improving AI</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Chinese use Nvidia Chips in other countries</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AI Categorizes Objects Like Humans</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New TokenBreak Attack Bypasses AI Moderation</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Salesforce - AI Agents Fail 40% of simple CRM Tasks</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80% of AI projects fail</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models.dev - lists 140 AI models</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OpenAI against Microsoft getting IP of Windsurf</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Groq chips made Hugging Face way faster</a:t>
            </a:r>
            <a:endParaRPr sz="1500" b="1">
              <a:solidFill>
                <a:srgbClr val="3C78D8"/>
              </a:solidFill>
              <a:latin typeface="Calibri"/>
              <a:ea typeface="Calibri"/>
              <a:cs typeface="Calibri"/>
              <a:sym typeface="Calibri"/>
            </a:endParaRPr>
          </a:p>
        </p:txBody>
      </p:sp>
      <p:sp>
        <p:nvSpPr>
          <p:cNvPr id="67" name="Google Shape;67;p15"/>
          <p:cNvSpPr txBox="1"/>
          <p:nvPr/>
        </p:nvSpPr>
        <p:spPr>
          <a:xfrm>
            <a:off x="4576975" y="940208"/>
            <a:ext cx="4502400" cy="2789100"/>
          </a:xfrm>
          <a:prstGeom prst="rect">
            <a:avLst/>
          </a:prstGeom>
          <a:solidFill>
            <a:srgbClr val="C7E6AF"/>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Millions of Old Books for AI Training</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TikTok's Symphony creates videos of virtual models</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Anysphere (Cursor AI) gets $20 Bln valuation</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Digital Avatars outsell humans</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OpenAI lands $200M Pentagon contract</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Hexagon Robotics uses Nvidia</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Midjourney V1 image-to-video</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Google AI Search Now Talks Back and Forth</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u="sng">
                <a:solidFill>
                  <a:schemeClr val="hlink"/>
                </a:solidFill>
                <a:latin typeface="Calibri"/>
                <a:ea typeface="Calibri"/>
                <a:cs typeface="Calibri"/>
                <a:sym typeface="Calibri"/>
                <a:hlinkClick r:id="rId3"/>
              </a:rPr>
              <a:t>proactor.ai</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Nanobrowser Chrome Extension</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Chris Lattner "Shape of Compute"</a:t>
            </a:r>
            <a:endParaRPr sz="1500" b="1">
              <a:solidFill>
                <a:srgbClr val="3C78D8"/>
              </a:solidFill>
              <a:latin typeface="Calibri"/>
              <a:ea typeface="Calibri"/>
              <a:cs typeface="Calibri"/>
              <a:sym typeface="Calibri"/>
            </a:endParaRPr>
          </a:p>
          <a:p>
            <a:pPr marL="228600" marR="0" lvl="0" indent="-209550" algn="l" rtl="0">
              <a:lnSpc>
                <a:spcPct val="100000"/>
              </a:lnSpc>
              <a:spcBef>
                <a:spcPts val="0"/>
              </a:spcBef>
              <a:spcAft>
                <a:spcPts val="0"/>
              </a:spcAft>
              <a:buClr>
                <a:srgbClr val="3C78D8"/>
              </a:buClr>
              <a:buSzPts val="1500"/>
              <a:buFont typeface="Calibri"/>
              <a:buChar char="●"/>
            </a:pPr>
            <a:r>
              <a:rPr lang="en" sz="1500" b="1">
                <a:solidFill>
                  <a:srgbClr val="3C78D8"/>
                </a:solidFill>
                <a:latin typeface="Calibri"/>
                <a:ea typeface="Calibri"/>
                <a:cs typeface="Calibri"/>
                <a:sym typeface="Calibri"/>
              </a:rPr>
              <a:t>Anthropic Multi-Agent Research System</a:t>
            </a:r>
            <a:endParaRPr sz="1500" b="1">
              <a:solidFill>
                <a:srgbClr val="3C78D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4"/>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6</a:t>
            </a:r>
            <a:endParaRPr sz="2000" b="1" i="0" u="none" strike="noStrike" cap="none">
              <a:solidFill>
                <a:schemeClr val="dk1"/>
              </a:solidFill>
              <a:latin typeface="Calibri"/>
              <a:ea typeface="Calibri"/>
              <a:cs typeface="Calibri"/>
              <a:sym typeface="Calibri"/>
            </a:endParaRPr>
          </a:p>
        </p:txBody>
      </p:sp>
      <p:sp>
        <p:nvSpPr>
          <p:cNvPr id="209" name="Google Shape;209;p24"/>
          <p:cNvSpPr txBox="1"/>
          <p:nvPr/>
        </p:nvSpPr>
        <p:spPr>
          <a:xfrm>
            <a:off x="55075" y="415025"/>
            <a:ext cx="4012800" cy="10806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Hexagon Robotics uses Nvidia</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Hexagon Robotics/Hexagon Autonomous Solutions division ~1K employees - a division of Hexagon AB (Stockholm, Sweden) ~25K employees multinational industrial technology company</a:t>
            </a:r>
            <a:endParaRPr sz="1200">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600"/>
              <a:buFont typeface="Calibri"/>
              <a:buChar char="●"/>
            </a:pPr>
            <a:r>
              <a:rPr lang="en" sz="900" u="sng">
                <a:solidFill>
                  <a:schemeClr val="hlink"/>
                </a:solidFill>
                <a:latin typeface="Calibri"/>
                <a:ea typeface="Calibri"/>
                <a:cs typeface="Calibri"/>
                <a:sym typeface="Calibri"/>
                <a:hlinkClick r:id="rId3"/>
              </a:rPr>
              <a:t>https://blogs.nvidia.com/blog/hexagon-robotics-ai-software-aeon-humanoid/</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210" name="Google Shape;210;p2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140874" y="160025"/>
            <a:ext cx="2994074" cy="1590600"/>
          </a:xfrm>
          <a:prstGeom prst="rect">
            <a:avLst/>
          </a:prstGeom>
          <a:noFill/>
          <a:ln w="9525" cap="flat" cmpd="sng">
            <a:solidFill>
              <a:srgbClr val="FF0000"/>
            </a:solidFill>
            <a:prstDash val="solid"/>
            <a:round/>
            <a:headEnd type="none" w="sm" len="sm"/>
            <a:tailEnd type="none" w="sm" len="sm"/>
          </a:ln>
        </p:spPr>
      </p:pic>
      <p:sp>
        <p:nvSpPr>
          <p:cNvPr id="211" name="Google Shape;211;p24"/>
          <p:cNvSpPr txBox="1"/>
          <p:nvPr/>
        </p:nvSpPr>
        <p:spPr>
          <a:xfrm>
            <a:off x="1531075" y="1915850"/>
            <a:ext cx="4462800" cy="757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Midjourney V1 image-to-video</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Midjourney's first image-to-video model</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Available for $10/month exclusively through Discord</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Upload image to generate 4 5-sec videos, expandable up to 21 sec</a:t>
            </a:r>
            <a:endParaRPr sz="1200">
              <a:solidFill>
                <a:schemeClr val="dk1"/>
              </a:solidFill>
              <a:latin typeface="Calibri"/>
              <a:ea typeface="Calibri"/>
              <a:cs typeface="Calibri"/>
              <a:sym typeface="Calibri"/>
            </a:endParaRPr>
          </a:p>
        </p:txBody>
      </p:sp>
      <p:sp>
        <p:nvSpPr>
          <p:cNvPr id="212" name="Google Shape;212;p24"/>
          <p:cNvSpPr txBox="1"/>
          <p:nvPr/>
        </p:nvSpPr>
        <p:spPr>
          <a:xfrm>
            <a:off x="55075" y="2747625"/>
            <a:ext cx="4228800" cy="1126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Google AI Search Now Talks Back and Forth</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Google’s AI Mode now supports live, voice-based conversations</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Users can ask follow-ups naturally while multitasking</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The new “Search Live” feature provides spoken answers, link suggestions, and works in the background—even across apps</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It runs on a custom Gemini model for speed and accuracy</a:t>
            </a:r>
            <a:endParaRPr sz="1200">
              <a:solidFill>
                <a:schemeClr val="dk1"/>
              </a:solidFill>
              <a:latin typeface="Calibri"/>
              <a:ea typeface="Calibri"/>
              <a:cs typeface="Calibri"/>
              <a:sym typeface="Calibri"/>
            </a:endParaRPr>
          </a:p>
        </p:txBody>
      </p:sp>
      <p:sp>
        <p:nvSpPr>
          <p:cNvPr id="213" name="Google Shape;213;p24"/>
          <p:cNvSpPr txBox="1"/>
          <p:nvPr/>
        </p:nvSpPr>
        <p:spPr>
          <a:xfrm>
            <a:off x="3876000" y="3949000"/>
            <a:ext cx="3348000" cy="1126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proactor.ai</a:t>
            </a:r>
            <a:r>
              <a:rPr lang="en" sz="1200" b="1">
                <a:solidFill>
                  <a:srgbClr val="FF0000"/>
                </a:solidFill>
                <a:latin typeface="Calibri"/>
                <a:ea typeface="Calibri"/>
                <a:cs typeface="Calibri"/>
                <a:sym typeface="Calibri"/>
              </a:rPr>
              <a:t> - </a:t>
            </a:r>
            <a:r>
              <a:rPr lang="en" sz="1200" b="1" u="sng">
                <a:solidFill>
                  <a:schemeClr val="hlink"/>
                </a:solidFill>
                <a:latin typeface="Calibri"/>
                <a:ea typeface="Calibri"/>
                <a:cs typeface="Calibri"/>
                <a:sym typeface="Calibri"/>
                <a:hlinkClick r:id="rId6"/>
              </a:rPr>
              <a:t>https://proactor.ai</a:t>
            </a:r>
            <a:r>
              <a:rPr lang="en" sz="1200" b="1">
                <a:solidFill>
                  <a:srgbClr val="FF0000"/>
                </a:solidFill>
                <a:latin typeface="Calibri"/>
                <a:ea typeface="Calibri"/>
                <a:cs typeface="Calibri"/>
                <a:sym typeface="Calibri"/>
              </a:rPr>
              <a:t> </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Proactor AI is an advanced AI assistant designed to serve as a proactive teammate for individuals and teams. It listens in real time during meetings and conversations, automatically identifying needs and acting before users even ask for help</a:t>
            </a:r>
            <a:endParaRPr sz="1200">
              <a:solidFill>
                <a:schemeClr val="dk1"/>
              </a:solidFill>
              <a:latin typeface="Calibri"/>
              <a:ea typeface="Calibri"/>
              <a:cs typeface="Calibri"/>
              <a:sym typeface="Calibri"/>
            </a:endParaRPr>
          </a:p>
        </p:txBody>
      </p:sp>
      <p:pic>
        <p:nvPicPr>
          <p:cNvPr id="214" name="Google Shape;214;p24"/>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7328350" y="3941408"/>
            <a:ext cx="1737301" cy="1141993"/>
          </a:xfrm>
          <a:prstGeom prst="rect">
            <a:avLst/>
          </a:prstGeom>
          <a:noFill/>
          <a:ln w="9525" cap="flat" cmpd="sng">
            <a:solidFill>
              <a:srgbClr val="FF0000"/>
            </a:solidFill>
            <a:prstDash val="solid"/>
            <a:round/>
            <a:headEnd type="none" w="sm" len="sm"/>
            <a:tailEnd type="none" w="sm" len="sm"/>
          </a:ln>
        </p:spPr>
      </p:pic>
      <p:pic>
        <p:nvPicPr>
          <p:cNvPr id="215" name="Google Shape;215;p24"/>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76200" y="3949000"/>
            <a:ext cx="2005442" cy="1126800"/>
          </a:xfrm>
          <a:prstGeom prst="rect">
            <a:avLst/>
          </a:prstGeom>
          <a:noFill/>
          <a:ln w="9525" cap="flat" cmpd="sng">
            <a:solidFill>
              <a:srgbClr val="FF0000"/>
            </a:solidFill>
            <a:prstDash val="solid"/>
            <a:round/>
            <a:headEnd type="none" w="sm" len="sm"/>
            <a:tailEnd type="none" w="sm" len="sm"/>
          </a:ln>
        </p:spPr>
      </p:pic>
      <p:pic>
        <p:nvPicPr>
          <p:cNvPr id="216" name="Google Shape;216;p24"/>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6071576" y="1826825"/>
            <a:ext cx="2994075" cy="1684164"/>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5"/>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7</a:t>
            </a:r>
            <a:endParaRPr sz="2000" b="1" i="0" u="none" strike="noStrike" cap="none">
              <a:solidFill>
                <a:schemeClr val="dk1"/>
              </a:solidFill>
              <a:latin typeface="Calibri"/>
              <a:ea typeface="Calibri"/>
              <a:cs typeface="Calibri"/>
              <a:sym typeface="Calibri"/>
            </a:endParaRPr>
          </a:p>
        </p:txBody>
      </p:sp>
      <p:sp>
        <p:nvSpPr>
          <p:cNvPr id="222" name="Google Shape;222;p25"/>
          <p:cNvSpPr txBox="1"/>
          <p:nvPr/>
        </p:nvSpPr>
        <p:spPr>
          <a:xfrm>
            <a:off x="55075" y="415025"/>
            <a:ext cx="4085100" cy="1311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95250" algn="l" rtl="0">
              <a:lnSpc>
                <a:spcPct val="100000"/>
              </a:lnSpc>
              <a:spcBef>
                <a:spcPts val="0"/>
              </a:spcBef>
              <a:spcAft>
                <a:spcPts val="0"/>
              </a:spcAft>
              <a:buClr>
                <a:srgbClr val="FF0000"/>
              </a:buClr>
              <a:buSzPts val="600"/>
              <a:buFont typeface="Calibri"/>
              <a:buChar char="●"/>
            </a:pPr>
            <a:r>
              <a:rPr lang="en" sz="1200" b="1">
                <a:solidFill>
                  <a:srgbClr val="FF0000"/>
                </a:solidFill>
                <a:latin typeface="Calibri"/>
                <a:ea typeface="Calibri"/>
                <a:cs typeface="Calibri"/>
                <a:sym typeface="Calibri"/>
              </a:rPr>
              <a:t>Nanobrowser Chrome Extension</a:t>
            </a:r>
            <a:endParaRPr sz="1200" b="1">
              <a:solidFill>
                <a:srgbClr val="FF0000"/>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600"/>
              <a:buFont typeface="Calibri"/>
              <a:buChar char="●"/>
            </a:pPr>
            <a:r>
              <a:rPr lang="en" sz="1200">
                <a:solidFill>
                  <a:schemeClr val="dk1"/>
                </a:solidFill>
                <a:latin typeface="Calibri"/>
                <a:ea typeface="Calibri"/>
                <a:cs typeface="Calibri"/>
                <a:sym typeface="Calibri"/>
              </a:rPr>
              <a:t>Free, open-source, uses Gemini API from AI Studio</a:t>
            </a:r>
            <a:endParaRPr sz="1200">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600"/>
              <a:buFont typeface="Calibri"/>
              <a:buChar char="●"/>
            </a:pPr>
            <a:r>
              <a:rPr lang="en" sz="1200">
                <a:solidFill>
                  <a:schemeClr val="dk1"/>
                </a:solidFill>
                <a:latin typeface="Calibri"/>
                <a:ea typeface="Calibri"/>
                <a:cs typeface="Calibri"/>
                <a:sym typeface="Calibri"/>
              </a:rPr>
              <a:t>Test with simple tasks: “Find the latest releases by [company] and summarize the key features”</a:t>
            </a:r>
            <a:endParaRPr sz="1200">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600"/>
              <a:buFont typeface="Calibri"/>
              <a:buChar char="●"/>
            </a:pPr>
            <a:r>
              <a:rPr lang="en" sz="1200">
                <a:solidFill>
                  <a:schemeClr val="dk1"/>
                </a:solidFill>
                <a:latin typeface="Calibri"/>
                <a:ea typeface="Calibri"/>
                <a:cs typeface="Calibri"/>
                <a:sym typeface="Calibri"/>
              </a:rPr>
              <a:t>Scale to complex automation such as social media management, competitor analysis, and data collection</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3"/>
              </a:rPr>
              <a:t>https://nanobrowser.ai</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pic>
        <p:nvPicPr>
          <p:cNvPr id="223" name="Google Shape;223;p2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242875" y="52750"/>
            <a:ext cx="2615210" cy="1673576"/>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6"/>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Chris Lattner "Shape of Compute"</a:t>
            </a:r>
            <a:endParaRPr sz="2000" b="1" i="0" u="none" strike="noStrike" cap="none">
              <a:solidFill>
                <a:schemeClr val="dk1"/>
              </a:solidFill>
              <a:latin typeface="Calibri"/>
              <a:ea typeface="Calibri"/>
              <a:cs typeface="Calibri"/>
              <a:sym typeface="Calibri"/>
            </a:endParaRPr>
          </a:p>
        </p:txBody>
      </p:sp>
      <p:sp>
        <p:nvSpPr>
          <p:cNvPr id="229" name="Google Shape;229;p26"/>
          <p:cNvSpPr txBox="1"/>
          <p:nvPr/>
        </p:nvSpPr>
        <p:spPr>
          <a:xfrm>
            <a:off x="102050" y="430350"/>
            <a:ext cx="4453200" cy="3897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"Shape of Compute" interview </a:t>
            </a:r>
            <a:br>
              <a:rPr lang="en" sz="1200">
                <a:solidFill>
                  <a:schemeClr val="dk1"/>
                </a:solidFill>
                <a:latin typeface="Calibri"/>
                <a:ea typeface="Calibri"/>
                <a:cs typeface="Calibri"/>
                <a:sym typeface="Calibri"/>
              </a:rPr>
            </a:br>
            <a:r>
              <a:rPr lang="en" sz="1200" u="sng">
                <a:solidFill>
                  <a:schemeClr val="hlink"/>
                </a:solidFill>
                <a:latin typeface="Calibri"/>
                <a:ea typeface="Calibri"/>
                <a:cs typeface="Calibri"/>
                <a:sym typeface="Calibri"/>
                <a:hlinkClick r:id="rId3"/>
              </a:rPr>
              <a:t>https://www.youtube.com/watch?v=04_gN-C9IAo</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Chris Lattner, founder of Modular startup, discusses the company’s mission to break the CUDA monopoly, achieve SOTA performance with both NVIDIA and AMD hardware, and build a company of "elite nerds."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Mojo Programming Language</a:t>
            </a:r>
            <a:r>
              <a:rPr lang="en" sz="1200">
                <a:solidFill>
                  <a:schemeClr val="dk1"/>
                </a:solidFill>
                <a:latin typeface="Calibri"/>
                <a:ea typeface="Calibri"/>
                <a:cs typeface="Calibri"/>
                <a:sym typeface="Calibri"/>
              </a:rPr>
              <a:t> - Python-like syntax with performance close to C++/Rust, designed for easy GPU programming and portability across hardware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MAX - Modular’s Inference Framework</a:t>
            </a:r>
            <a:r>
              <a:rPr lang="en" sz="1200">
                <a:solidFill>
                  <a:schemeClr val="dk1"/>
                </a:solidFill>
                <a:latin typeface="Calibri"/>
                <a:ea typeface="Calibri"/>
                <a:cs typeface="Calibri"/>
                <a:sym typeface="Calibri"/>
              </a:rPr>
              <a:t> - simple, fst, controllable, works with Mojo, allowing for automatic kernel fusion, efficient model serving, and easy customization. Supports large scale deployments.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MAX and Mojo are open source</a:t>
            </a:r>
            <a:r>
              <a:rPr lang="en" sz="1200">
                <a:solidFill>
                  <a:schemeClr val="dk1"/>
                </a:solidFill>
                <a:latin typeface="Calibri"/>
                <a:ea typeface="Calibri"/>
                <a:cs typeface="Calibri"/>
                <a:sym typeface="Calibri"/>
              </a:rPr>
              <a:t>, free to run on Nvidia and CPUs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Differentiation from VLLM and SGLang - Modular focuses on doing a few things really well, with a fully integrated and transparent stack, unlike VLLM (</a:t>
            </a:r>
            <a:r>
              <a:rPr lang="en" sz="1200">
                <a:solidFill>
                  <a:schemeClr val="dk1"/>
                </a:solidFill>
                <a:latin typeface="Roboto"/>
                <a:ea typeface="Roboto"/>
                <a:cs typeface="Roboto"/>
                <a:sym typeface="Roboto"/>
              </a:rPr>
              <a:t>"virtual large language model"</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6AA84F"/>
                </a:solidFill>
                <a:latin typeface="Calibri"/>
                <a:ea typeface="Calibri"/>
                <a:cs typeface="Calibri"/>
                <a:sym typeface="Calibri"/>
              </a:rPr>
              <a:t>“Mojo is not just a little faster than Python—it’s faster than Rust</a:t>
            </a:r>
            <a:r>
              <a:rPr lang="en" sz="1200">
                <a:solidFill>
                  <a:schemeClr val="dk1"/>
                </a:solidFill>
                <a:latin typeface="Calibri"/>
                <a:ea typeface="Calibri"/>
                <a:cs typeface="Calibri"/>
                <a:sym typeface="Calibri"/>
              </a:rPr>
              <a:t>, and it’s in the Python family.”</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“We’re in the phase now where I do want people to actually use our stuff and contribute to it.”</a:t>
            </a:r>
            <a:endParaRPr sz="1200">
              <a:solidFill>
                <a:schemeClr val="dk1"/>
              </a:solidFill>
              <a:latin typeface="Calibri"/>
              <a:ea typeface="Calibri"/>
              <a:cs typeface="Calibri"/>
              <a:sym typeface="Calibri"/>
            </a:endParaRPr>
          </a:p>
        </p:txBody>
      </p:sp>
      <p:pic>
        <p:nvPicPr>
          <p:cNvPr id="230" name="Google Shape;230;p2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677025" y="430350"/>
            <a:ext cx="1825000" cy="1876050"/>
          </a:xfrm>
          <a:prstGeom prst="rect">
            <a:avLst/>
          </a:prstGeom>
          <a:noFill/>
          <a:ln w="9525" cap="flat" cmpd="sng">
            <a:solidFill>
              <a:srgbClr val="FF0000"/>
            </a:solidFill>
            <a:prstDash val="solid"/>
            <a:round/>
            <a:headEnd type="none" w="sm" len="sm"/>
            <a:tailEnd type="none" w="sm" len="sm"/>
          </a:ln>
        </p:spPr>
      </p:pic>
      <p:sp>
        <p:nvSpPr>
          <p:cNvPr id="231" name="Google Shape;231;p26"/>
          <p:cNvSpPr txBox="1"/>
          <p:nvPr/>
        </p:nvSpPr>
        <p:spPr>
          <a:xfrm>
            <a:off x="4677025" y="2409475"/>
            <a:ext cx="4331400" cy="24195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Chris Lattner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2000s: </a:t>
            </a:r>
            <a:r>
              <a:rPr lang="en" sz="1200" b="1">
                <a:solidFill>
                  <a:srgbClr val="FF0000"/>
                </a:solidFill>
                <a:latin typeface="Calibri"/>
                <a:ea typeface="Calibri"/>
                <a:cs typeface="Calibri"/>
                <a:sym typeface="Calibri"/>
              </a:rPr>
              <a:t>LLVM (Low Level Virtual Machine)</a:t>
            </a:r>
            <a:r>
              <a:rPr lang="en" sz="1200">
                <a:solidFill>
                  <a:schemeClr val="dk1"/>
                </a:solidFill>
                <a:latin typeface="Calibri"/>
                <a:ea typeface="Calibri"/>
                <a:cs typeface="Calibri"/>
                <a:sym typeface="Calibri"/>
              </a:rPr>
              <a:t> - compiler infrastructure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2005: </a:t>
            </a:r>
            <a:r>
              <a:rPr lang="en" sz="1200" b="1">
                <a:solidFill>
                  <a:srgbClr val="FF0000"/>
                </a:solidFill>
                <a:latin typeface="Calibri"/>
                <a:ea typeface="Calibri"/>
                <a:cs typeface="Calibri"/>
                <a:sym typeface="Calibri"/>
              </a:rPr>
              <a:t>Clang Compiler</a:t>
            </a:r>
            <a:r>
              <a:rPr lang="en" sz="1200">
                <a:solidFill>
                  <a:schemeClr val="dk1"/>
                </a:solidFill>
                <a:latin typeface="Calibri"/>
                <a:ea typeface="Calibri"/>
                <a:cs typeface="Calibri"/>
                <a:sym typeface="Calibri"/>
              </a:rPr>
              <a:t> - C/C++ compiler based on LLVM</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2014: </a:t>
            </a:r>
            <a:r>
              <a:rPr lang="en" sz="1200" b="1">
                <a:solidFill>
                  <a:srgbClr val="FF0000"/>
                </a:solidFill>
                <a:latin typeface="Calibri"/>
                <a:ea typeface="Calibri"/>
                <a:cs typeface="Calibri"/>
                <a:sym typeface="Calibri"/>
              </a:rPr>
              <a:t>Swift</a:t>
            </a:r>
            <a:r>
              <a:rPr lang="en" sz="1200">
                <a:solidFill>
                  <a:schemeClr val="dk1"/>
                </a:solidFill>
                <a:latin typeface="Calibri"/>
                <a:ea typeface="Calibri"/>
                <a:cs typeface="Calibri"/>
                <a:sym typeface="Calibri"/>
              </a:rPr>
              <a:t> programming language for </a:t>
            </a:r>
            <a:r>
              <a:rPr lang="en" sz="1200" b="1">
                <a:solidFill>
                  <a:srgbClr val="FF0000"/>
                </a:solidFill>
                <a:latin typeface="Calibri"/>
                <a:ea typeface="Calibri"/>
                <a:cs typeface="Calibri"/>
                <a:sym typeface="Calibri"/>
              </a:rPr>
              <a:t>Apple</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2017: Led Apple’s Developer Tools and Xcode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2017: Briefly led </a:t>
            </a:r>
            <a:r>
              <a:rPr lang="en" sz="1200" b="1">
                <a:solidFill>
                  <a:srgbClr val="FF0000"/>
                </a:solidFill>
                <a:latin typeface="Calibri"/>
                <a:ea typeface="Calibri"/>
                <a:cs typeface="Calibri"/>
                <a:sym typeface="Calibri"/>
              </a:rPr>
              <a:t>Tesla</a:t>
            </a:r>
            <a:r>
              <a:rPr lang="en" sz="1200">
                <a:solidFill>
                  <a:schemeClr val="dk1"/>
                </a:solidFill>
                <a:latin typeface="Calibri"/>
                <a:ea typeface="Calibri"/>
                <a:cs typeface="Calibri"/>
                <a:sym typeface="Calibri"/>
              </a:rPr>
              <a:t> Autopilot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2020: </a:t>
            </a:r>
            <a:r>
              <a:rPr lang="en" sz="1200" b="1">
                <a:solidFill>
                  <a:srgbClr val="FF0000"/>
                </a:solidFill>
                <a:latin typeface="Calibri"/>
                <a:ea typeface="Calibri"/>
                <a:cs typeface="Calibri"/>
                <a:sym typeface="Calibri"/>
              </a:rPr>
              <a:t>Google</a:t>
            </a:r>
            <a:r>
              <a:rPr lang="en" sz="1200">
                <a:solidFill>
                  <a:schemeClr val="dk1"/>
                </a:solidFill>
                <a:latin typeface="Calibri"/>
                <a:ea typeface="Calibri"/>
                <a:cs typeface="Calibri"/>
                <a:sym typeface="Calibri"/>
              </a:rPr>
              <a:t> (TensorFlow, ML infrastructure)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2020–2022: Senior VP at </a:t>
            </a:r>
            <a:r>
              <a:rPr lang="en" sz="1200" b="1">
                <a:solidFill>
                  <a:srgbClr val="FF0000"/>
                </a:solidFill>
                <a:latin typeface="Calibri"/>
                <a:ea typeface="Calibri"/>
                <a:cs typeface="Calibri"/>
                <a:sym typeface="Calibri"/>
              </a:rPr>
              <a:t>SiFive</a:t>
            </a:r>
            <a:r>
              <a:rPr lang="en" sz="1200">
                <a:solidFill>
                  <a:schemeClr val="dk1"/>
                </a:solidFill>
                <a:latin typeface="Calibri"/>
                <a:ea typeface="Calibri"/>
                <a:cs typeface="Calibri"/>
                <a:sym typeface="Calibri"/>
              </a:rPr>
              <a:t> (custom silicon, RISC-V)</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2022: Co-founded </a:t>
            </a:r>
            <a:r>
              <a:rPr lang="en" sz="1200" b="1">
                <a:solidFill>
                  <a:srgbClr val="FF0000"/>
                </a:solidFill>
                <a:latin typeface="Calibri"/>
                <a:ea typeface="Calibri"/>
                <a:cs typeface="Calibri"/>
                <a:sym typeface="Calibri"/>
              </a:rPr>
              <a:t>Modular AI</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2022-present - </a:t>
            </a:r>
            <a:r>
              <a:rPr lang="en" sz="1200" b="1">
                <a:solidFill>
                  <a:srgbClr val="3C78D8"/>
                </a:solidFill>
                <a:latin typeface="Calibri"/>
                <a:ea typeface="Calibri"/>
                <a:cs typeface="Calibri"/>
                <a:sym typeface="Calibri"/>
              </a:rPr>
              <a:t>MLIR (Multi-Level Intermediate Representation)</a:t>
            </a:r>
            <a:r>
              <a:rPr lang="en" sz="1200">
                <a:solidFill>
                  <a:schemeClr val="dk1"/>
                </a:solidFill>
                <a:latin typeface="Calibri"/>
                <a:ea typeface="Calibri"/>
                <a:cs typeface="Calibri"/>
                <a:sym typeface="Calibri"/>
              </a:rPr>
              <a:t>, </a:t>
            </a:r>
            <a:r>
              <a:rPr lang="en" sz="1200" b="1">
                <a:solidFill>
                  <a:srgbClr val="FF0000"/>
                </a:solidFill>
                <a:latin typeface="Calibri"/>
                <a:ea typeface="Calibri"/>
                <a:cs typeface="Calibri"/>
                <a:sym typeface="Calibri"/>
              </a:rPr>
              <a:t>Mojo programming language</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MMIR is a compiler framework that enables advanced code analysis and transformation. Used on CPU and GPU, for ML and AI</a:t>
            </a:r>
            <a:endParaRPr sz="1200">
              <a:solidFill>
                <a:schemeClr val="dk1"/>
              </a:solidFill>
              <a:latin typeface="Calibri"/>
              <a:ea typeface="Calibri"/>
              <a:cs typeface="Calibri"/>
              <a:sym typeface="Calibri"/>
            </a:endParaRPr>
          </a:p>
        </p:txBody>
      </p:sp>
      <p:pic>
        <p:nvPicPr>
          <p:cNvPr id="232" name="Google Shape;232;p26"/>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295425" y="155950"/>
            <a:ext cx="1713000" cy="999250"/>
          </a:xfrm>
          <a:prstGeom prst="rect">
            <a:avLst/>
          </a:prstGeom>
          <a:noFill/>
          <a:ln w="9525" cap="flat" cmpd="sng">
            <a:solidFill>
              <a:srgbClr val="FF0000"/>
            </a:solidFill>
            <a:prstDash val="solid"/>
            <a:round/>
            <a:headEnd type="none" w="sm" len="sm"/>
            <a:tailEnd type="none" w="sm" len="sm"/>
          </a:ln>
        </p:spPr>
      </p:pic>
      <p:sp>
        <p:nvSpPr>
          <p:cNvPr id="233" name="Google Shape;233;p26"/>
          <p:cNvSpPr txBox="1"/>
          <p:nvPr/>
        </p:nvSpPr>
        <p:spPr>
          <a:xfrm>
            <a:off x="7330825" y="1197350"/>
            <a:ext cx="1642200" cy="203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ctr" rtl="0">
              <a:lnSpc>
                <a:spcPct val="100000"/>
              </a:lnSpc>
              <a:spcBef>
                <a:spcPts val="0"/>
              </a:spcBef>
              <a:spcAft>
                <a:spcPts val="0"/>
              </a:spcAft>
              <a:buNone/>
            </a:pPr>
            <a:r>
              <a:rPr lang="en" sz="1200">
                <a:solidFill>
                  <a:schemeClr val="dk1"/>
                </a:solidFill>
                <a:latin typeface="Calibri"/>
                <a:ea typeface="Calibri"/>
                <a:cs typeface="Calibri"/>
                <a:sym typeface="Calibri"/>
              </a:rPr>
              <a:t>Austin Powers "Mojo"</a:t>
            </a:r>
            <a:endParaRPr sz="12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7"/>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Anthropic Multi-Agent Research System</a:t>
            </a:r>
            <a:endParaRPr sz="2000" b="1" i="0" u="none" strike="noStrike" cap="none">
              <a:solidFill>
                <a:schemeClr val="dk1"/>
              </a:solidFill>
              <a:latin typeface="Calibri"/>
              <a:ea typeface="Calibri"/>
              <a:cs typeface="Calibri"/>
              <a:sym typeface="Calibri"/>
            </a:endParaRPr>
          </a:p>
        </p:txBody>
      </p:sp>
      <p:sp>
        <p:nvSpPr>
          <p:cNvPr id="239" name="Google Shape;239;p27"/>
          <p:cNvSpPr txBox="1"/>
          <p:nvPr/>
        </p:nvSpPr>
        <p:spPr>
          <a:xfrm>
            <a:off x="95900" y="1095775"/>
            <a:ext cx="4840800" cy="3297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Anthropic Multi-Agent Research System</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3"/>
              </a:rPr>
              <a:t>https://www.anthropic.com/engineering/built-multi-agent-research-system</a:t>
            </a:r>
            <a:endParaRPr sz="9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Uses </a:t>
            </a:r>
            <a:r>
              <a:rPr lang="en" sz="1200" b="1">
                <a:solidFill>
                  <a:srgbClr val="FF0000"/>
                </a:solidFill>
                <a:latin typeface="Calibri"/>
                <a:ea typeface="Calibri"/>
                <a:cs typeface="Calibri"/>
                <a:sym typeface="Calibri"/>
              </a:rPr>
              <a:t>orchestrator-worker pattern</a:t>
            </a:r>
            <a:r>
              <a:rPr lang="en" sz="1200">
                <a:solidFill>
                  <a:schemeClr val="dk1"/>
                </a:solidFill>
                <a:latin typeface="Calibri"/>
                <a:ea typeface="Calibri"/>
                <a:cs typeface="Calibri"/>
                <a:sym typeface="Calibri"/>
              </a:rPr>
              <a:t>. Lead agent analyzes queries, develops strategy, and spawns subagents to explore different aspects simultaneously</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3C78D8"/>
                </a:solidFill>
                <a:latin typeface="Calibri"/>
                <a:ea typeface="Calibri"/>
                <a:cs typeface="Calibri"/>
                <a:sym typeface="Calibri"/>
              </a:rPr>
              <a:t>Multi-agent system outperformed single-agent</a:t>
            </a:r>
            <a:r>
              <a:rPr lang="en" sz="1200">
                <a:solidFill>
                  <a:schemeClr val="dk1"/>
                </a:solidFill>
                <a:latin typeface="Calibri"/>
                <a:ea typeface="Calibri"/>
                <a:cs typeface="Calibri"/>
                <a:sym typeface="Calibri"/>
              </a:rPr>
              <a:t> Claude Opus 4 by 90.2%. Token usage explains 80% of performance variance - multi-agent systems scale token usage effectively</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3C78D8"/>
                </a:solidFill>
                <a:latin typeface="Calibri"/>
                <a:ea typeface="Calibri"/>
                <a:cs typeface="Calibri"/>
                <a:sym typeface="Calibri"/>
              </a:rPr>
              <a:t>Parallel tool calling cut research time by up to 90%</a:t>
            </a:r>
            <a:r>
              <a:rPr lang="en" sz="1200">
                <a:solidFill>
                  <a:schemeClr val="dk1"/>
                </a:solidFill>
                <a:latin typeface="Calibri"/>
                <a:ea typeface="Calibri"/>
                <a:cs typeface="Calibri"/>
                <a:sym typeface="Calibri"/>
              </a:rPr>
              <a:t> for complex queries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Key solutions: Teach orchestrator delegation, scale effort to query complexity, start broad - then narrow; Small-sample testing for rapid iteration, LLM-as-judge for scaling, human evaluation for edge cases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Durable execution systems, comprehensive tracing, rainbow deployments to avoid disrupting running agents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Trade-offs - </a:t>
            </a:r>
            <a:r>
              <a:rPr lang="en" sz="1200" b="1">
                <a:solidFill>
                  <a:srgbClr val="FF0000"/>
                </a:solidFill>
                <a:latin typeface="Calibri"/>
                <a:ea typeface="Calibri"/>
                <a:cs typeface="Calibri"/>
                <a:sym typeface="Calibri"/>
              </a:rPr>
              <a:t>Multi-agent systems</a:t>
            </a:r>
            <a:r>
              <a:rPr lang="en" sz="1200">
                <a:solidFill>
                  <a:schemeClr val="dk1"/>
                </a:solidFill>
                <a:latin typeface="Calibri"/>
                <a:ea typeface="Calibri"/>
                <a:cs typeface="Calibri"/>
                <a:sym typeface="Calibri"/>
              </a:rPr>
              <a:t> use about </a:t>
            </a:r>
            <a:r>
              <a:rPr lang="en" sz="1200" b="1">
                <a:solidFill>
                  <a:srgbClr val="FF0000"/>
                </a:solidFill>
                <a:latin typeface="Calibri"/>
                <a:ea typeface="Calibri"/>
                <a:cs typeface="Calibri"/>
                <a:sym typeface="Calibri"/>
              </a:rPr>
              <a:t>15× more tokens</a:t>
            </a:r>
            <a:r>
              <a:rPr lang="en" sz="1200">
                <a:solidFill>
                  <a:schemeClr val="dk1"/>
                </a:solidFill>
                <a:latin typeface="Calibri"/>
                <a:ea typeface="Calibri"/>
                <a:cs typeface="Calibri"/>
                <a:sym typeface="Calibri"/>
              </a:rPr>
              <a:t> than chats (</a:t>
            </a:r>
            <a:r>
              <a:rPr lang="en" sz="1200" b="1">
                <a:solidFill>
                  <a:srgbClr val="3C78D8"/>
                </a:solidFill>
                <a:latin typeface="Calibri"/>
                <a:ea typeface="Calibri"/>
                <a:cs typeface="Calibri"/>
                <a:sym typeface="Calibri"/>
              </a:rPr>
              <a:t>agents use 4× more than chats</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Minor changes cascade into large behavioral changes - makes debugging complex;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Best suited for high-value tasks that justify increased performance costs</a:t>
            </a:r>
            <a:endParaRPr sz="1200">
              <a:solidFill>
                <a:schemeClr val="dk1"/>
              </a:solidFill>
              <a:latin typeface="Calibri"/>
              <a:ea typeface="Calibri"/>
              <a:cs typeface="Calibri"/>
              <a:sym typeface="Calibri"/>
            </a:endParaRPr>
          </a:p>
        </p:txBody>
      </p:sp>
      <p:pic>
        <p:nvPicPr>
          <p:cNvPr id="240" name="Google Shape;240;p2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052975" y="1809075"/>
            <a:ext cx="4031124" cy="226752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8"/>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Claude Code vs Cursor</a:t>
            </a:r>
            <a:endParaRPr sz="2000" b="1" i="0" u="none" strike="noStrike" cap="none">
              <a:solidFill>
                <a:schemeClr val="dk1"/>
              </a:solidFill>
              <a:latin typeface="Calibri"/>
              <a:ea typeface="Calibri"/>
              <a:cs typeface="Calibri"/>
              <a:sym typeface="Calibri"/>
            </a:endParaRPr>
          </a:p>
        </p:txBody>
      </p:sp>
      <p:sp>
        <p:nvSpPr>
          <p:cNvPr id="246" name="Google Shape;246;p28"/>
          <p:cNvSpPr txBox="1"/>
          <p:nvPr/>
        </p:nvSpPr>
        <p:spPr>
          <a:xfrm>
            <a:off x="95900" y="1070900"/>
            <a:ext cx="4453200" cy="2511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"From Cursor to Claude Code - Why I'm Paying 5x More and Getting 10x Value"</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3"/>
              </a:rPr>
              <a:t>https://blog.whiteprompt.com/from-cursor-to-claude-code-why-im-paying-5x-more-and-getting-10x-value-1d61710df356</a:t>
            </a:r>
            <a:endParaRPr sz="9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While Claude Max costs $100 per month - but delivers 10 times the value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Claude Code provides superior results compared to Cursor, stating that "it's not even a close comparison anymore."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advanced capabilities of Claude Max, particularly in code generation, explanation, and reasoning, justify the higher price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Paying more for Claude Code is justified by the substantial improvements in productivity, code quality, and overall satisfaction, making it a worthwhile upgrade for developers seeking advanced AI assistance</a:t>
            </a:r>
            <a:endParaRPr sz="1200">
              <a:solidFill>
                <a:schemeClr val="dk1"/>
              </a:solidFill>
              <a:latin typeface="Calibri"/>
              <a:ea typeface="Calibri"/>
              <a:cs typeface="Calibri"/>
              <a:sym typeface="Calibri"/>
            </a:endParaRPr>
          </a:p>
        </p:txBody>
      </p:sp>
      <p:pic>
        <p:nvPicPr>
          <p:cNvPr id="247" name="Google Shape;247;p2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670875" y="1070900"/>
            <a:ext cx="4330925" cy="2887283"/>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9"/>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Andrej Karpathy - Software 3.0</a:t>
            </a:r>
            <a:endParaRPr sz="2000" b="1" i="0" u="none" strike="noStrike" cap="none">
              <a:solidFill>
                <a:schemeClr val="dk1"/>
              </a:solidFill>
              <a:latin typeface="Calibri"/>
              <a:ea typeface="Calibri"/>
              <a:cs typeface="Calibri"/>
              <a:sym typeface="Calibri"/>
            </a:endParaRPr>
          </a:p>
        </p:txBody>
      </p:sp>
      <p:sp>
        <p:nvSpPr>
          <p:cNvPr id="253" name="Google Shape;253;p29"/>
          <p:cNvSpPr txBox="1"/>
          <p:nvPr/>
        </p:nvSpPr>
        <p:spPr>
          <a:xfrm>
            <a:off x="55075" y="587625"/>
            <a:ext cx="4453200" cy="3897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Andrej Karpathy's keynote at AI Startup School in San Francisco</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Software 3.0 - natural language is the main programming language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LLMs are used as "utility" (like electricity)</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Fab Analogy: The cost and complexity of building LLMs are high, resembling semiconductor fabs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Operating System Analogy: LLMs orchestrate memory and compute, both closed and open-source options. The current state is similar to centralized mainframes in 1960s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Have inconsistent capabilities (successes/failures)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Karpathy advocates for only </a:t>
            </a:r>
            <a:r>
              <a:rPr lang="en" sz="1200" b="1">
                <a:solidFill>
                  <a:srgbClr val="FF0000"/>
                </a:solidFill>
                <a:latin typeface="Calibri"/>
                <a:ea typeface="Calibri"/>
                <a:cs typeface="Calibri"/>
                <a:sym typeface="Calibri"/>
              </a:rPr>
              <a:t>partial LLM autonomy</a:t>
            </a:r>
            <a:r>
              <a:rPr lang="en" sz="1200">
                <a:solidFill>
                  <a:schemeClr val="dk1"/>
                </a:solidFill>
                <a:latin typeface="Calibri"/>
                <a:ea typeface="Calibri"/>
                <a:cs typeface="Calibri"/>
                <a:sym typeface="Calibri"/>
              </a:rPr>
              <a:t> using the "Iron Man suit"  analogy: Augmentation &amp; Autonomy</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Progressive levels of AI control (examples: Cursor's coding features, Perplexity's research modes, Tesla's autopilot levels)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Humans to verify AI output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Building AI-powered applications for three audiences: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1. Humans (GUIs); 2. Computers (APIs); 3. Agents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Karpathy advocates for focusing on practical partial autonomy and custom interfaces rather than pursuing flashy AGI demos, emphasizing that "Software 3.0 is eating Software 1.0 and 2.0."</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3"/>
              </a:rPr>
              <a:t>https://www.latent.space/p/s3</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4"/>
              </a:rPr>
              <a:t>https://www.youtube.com/watch?v=LCEmiRjPEtQ</a:t>
            </a:r>
            <a:r>
              <a:rPr lang="en" sz="1200">
                <a:solidFill>
                  <a:schemeClr val="dk1"/>
                </a:solidFill>
                <a:latin typeface="Calibri"/>
                <a:ea typeface="Calibri"/>
                <a:cs typeface="Calibri"/>
                <a:sym typeface="Calibri"/>
              </a:rPr>
              <a:t> - video &amp; slides</a:t>
            </a:r>
            <a:endParaRPr sz="1200">
              <a:solidFill>
                <a:schemeClr val="dk1"/>
              </a:solidFill>
              <a:latin typeface="Calibri"/>
              <a:ea typeface="Calibri"/>
              <a:cs typeface="Calibri"/>
              <a:sym typeface="Calibri"/>
            </a:endParaRPr>
          </a:p>
        </p:txBody>
      </p:sp>
      <p:pic>
        <p:nvPicPr>
          <p:cNvPr id="254" name="Google Shape;254;p2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565525" y="1299900"/>
            <a:ext cx="4519849" cy="222692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0"/>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Why AI can code for 1h, but not 10h?</a:t>
            </a:r>
            <a:endParaRPr sz="2000" b="1" i="0" u="none" strike="noStrike" cap="none">
              <a:solidFill>
                <a:schemeClr val="dk1"/>
              </a:solidFill>
              <a:latin typeface="Calibri"/>
              <a:ea typeface="Calibri"/>
              <a:cs typeface="Calibri"/>
              <a:sym typeface="Calibri"/>
            </a:endParaRPr>
          </a:p>
        </p:txBody>
      </p:sp>
      <p:sp>
        <p:nvSpPr>
          <p:cNvPr id="260" name="Google Shape;260;p30"/>
          <p:cNvSpPr txBox="1"/>
          <p:nvPr/>
        </p:nvSpPr>
        <p:spPr>
          <a:xfrm>
            <a:off x="91425" y="451325"/>
            <a:ext cx="4453200" cy="2050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Why can AIs code for 1h but not 10h?</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Suppose there is a 10% chance of error per 10min</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Then the probability of no errors:</a:t>
            </a:r>
            <a:endParaRPr sz="120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10 min - 90%</a:t>
            </a:r>
            <a:endParaRPr sz="1200">
              <a:solidFill>
                <a:schemeClr val="dk1"/>
              </a:solidFill>
              <a:latin typeface="Roboto Mono"/>
              <a:ea typeface="Roboto Mono"/>
              <a:cs typeface="Roboto Mono"/>
              <a:sym typeface="Roboto Mono"/>
            </a:endParaRPr>
          </a:p>
          <a:p>
            <a:pPr marL="914400" marR="0" lvl="1" indent="-304800" algn="l" rtl="0">
              <a:lnSpc>
                <a:spcPct val="10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 1 hr  - 53%</a:t>
            </a:r>
            <a:endParaRPr sz="1200">
              <a:solidFill>
                <a:schemeClr val="dk1"/>
              </a:solidFill>
              <a:latin typeface="Roboto Mono"/>
              <a:ea typeface="Roboto Mono"/>
              <a:cs typeface="Roboto Mono"/>
              <a:sym typeface="Roboto Mono"/>
            </a:endParaRPr>
          </a:p>
          <a:p>
            <a:pPr marL="914400" marR="0" lvl="1" indent="-304800" algn="l" rtl="0">
              <a:lnSpc>
                <a:spcPct val="10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 4 hr  -  8%</a:t>
            </a:r>
            <a:endParaRPr sz="1200">
              <a:solidFill>
                <a:schemeClr val="dk1"/>
              </a:solidFill>
              <a:latin typeface="Roboto Mono"/>
              <a:ea typeface="Roboto Mono"/>
              <a:cs typeface="Roboto Mono"/>
              <a:sym typeface="Roboto Mono"/>
            </a:endParaRPr>
          </a:p>
          <a:p>
            <a:pPr marL="914400" marR="0" lvl="1" indent="-304800" algn="l" rtl="0">
              <a:lnSpc>
                <a:spcPct val="10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10 hr  -  0.2%</a:t>
            </a:r>
            <a:endParaRPr sz="1200">
              <a:solidFill>
                <a:schemeClr val="dk1"/>
              </a:solidFill>
              <a:latin typeface="Roboto Mono"/>
              <a:ea typeface="Roboto Mono"/>
              <a:cs typeface="Roboto Mono"/>
              <a:sym typeface="Roboto Mono"/>
            </a:endParaRPr>
          </a:p>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Chance of success declines exponentially</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3"/>
              </a:rPr>
              <a:t>https://x.com/ben_j_todd/status/1934284189928501482</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4"/>
              </a:rPr>
              <a:t>https://www.tobyord.com/writing/half-life</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5"/>
              </a:rPr>
              <a:t>https://arxiv.org/abs/2503.14499</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pic>
        <p:nvPicPr>
          <p:cNvPr id="261" name="Google Shape;261;p30"/>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4677324" y="101005"/>
            <a:ext cx="4394400" cy="3017476"/>
          </a:xfrm>
          <a:prstGeom prst="rect">
            <a:avLst/>
          </a:prstGeom>
          <a:noFill/>
          <a:ln w="9525" cap="flat" cmpd="sng">
            <a:solidFill>
              <a:srgbClr val="FF0000"/>
            </a:solidFill>
            <a:prstDash val="solid"/>
            <a:round/>
            <a:headEnd type="none" w="sm" len="sm"/>
            <a:tailEnd type="none" w="sm" len="sm"/>
          </a:ln>
        </p:spPr>
      </p:pic>
      <p:pic>
        <p:nvPicPr>
          <p:cNvPr id="262" name="Google Shape;262;p30"/>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55075" y="2567329"/>
            <a:ext cx="4453202" cy="2463621"/>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1"/>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Inference with Sample/Verify</a:t>
            </a:r>
            <a:endParaRPr sz="2000" b="1" i="0" u="none" strike="noStrike" cap="none">
              <a:solidFill>
                <a:schemeClr val="dk1"/>
              </a:solidFill>
              <a:latin typeface="Calibri"/>
              <a:ea typeface="Calibri"/>
              <a:cs typeface="Calibri"/>
              <a:sym typeface="Calibri"/>
            </a:endParaRPr>
          </a:p>
        </p:txBody>
      </p:sp>
      <p:sp>
        <p:nvSpPr>
          <p:cNvPr id="268" name="Google Shape;268;p31"/>
          <p:cNvSpPr txBox="1"/>
          <p:nvPr/>
        </p:nvSpPr>
        <p:spPr>
          <a:xfrm>
            <a:off x="91425" y="451325"/>
            <a:ext cx="4453200" cy="757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Idea - generate multiple outputs, verify output to select answer</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increases accuracy dramatically - but requires more compute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paper: "</a:t>
            </a:r>
            <a:r>
              <a:rPr lang="en" sz="1200" b="1">
                <a:solidFill>
                  <a:srgbClr val="3C78D8"/>
                </a:solidFill>
                <a:latin typeface="Calibri"/>
                <a:ea typeface="Calibri"/>
                <a:cs typeface="Calibri"/>
                <a:sym typeface="Calibri"/>
              </a:rPr>
              <a:t>Large Language Monkeys: Scaling Inference Compute with Repeated Sampling</a:t>
            </a:r>
            <a:r>
              <a:rPr lang="en" sz="1200">
                <a:solidFill>
                  <a:schemeClr val="dk1"/>
                </a:solidFill>
                <a:latin typeface="Calibri"/>
                <a:ea typeface="Calibri"/>
                <a:cs typeface="Calibri"/>
                <a:sym typeface="Calibri"/>
              </a:rPr>
              <a:t>" </a:t>
            </a:r>
            <a:r>
              <a:rPr lang="en" sz="900">
                <a:solidFill>
                  <a:schemeClr val="dk1"/>
                </a:solidFill>
                <a:latin typeface="Calibri"/>
                <a:ea typeface="Calibri"/>
                <a:cs typeface="Calibri"/>
                <a:sym typeface="Calibri"/>
              </a:rPr>
              <a:t>- </a:t>
            </a:r>
            <a:r>
              <a:rPr lang="en" sz="900" u="sng">
                <a:solidFill>
                  <a:schemeClr val="hlink"/>
                </a:solidFill>
                <a:latin typeface="Calibri"/>
                <a:ea typeface="Calibri"/>
                <a:cs typeface="Calibri"/>
                <a:sym typeface="Calibri"/>
                <a:hlinkClick r:id="rId3"/>
              </a:rPr>
              <a:t>https://arxiv.org/pdf/2407.21787</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269" name="Google Shape;269;p3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806877" y="52750"/>
            <a:ext cx="3298700" cy="2704100"/>
          </a:xfrm>
          <a:prstGeom prst="rect">
            <a:avLst/>
          </a:prstGeom>
          <a:noFill/>
          <a:ln w="9525" cap="flat" cmpd="sng">
            <a:solidFill>
              <a:srgbClr val="FF0000"/>
            </a:solidFill>
            <a:prstDash val="solid"/>
            <a:round/>
            <a:headEnd type="none" w="sm" len="sm"/>
            <a:tailEnd type="none" w="sm" len="sm"/>
          </a:ln>
        </p:spPr>
      </p:pic>
      <p:pic>
        <p:nvPicPr>
          <p:cNvPr id="270" name="Google Shape;270;p3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13588" y="2887004"/>
            <a:ext cx="8916824" cy="2127546"/>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2"/>
          <p:cNvSpPr txBox="1"/>
          <p:nvPr/>
        </p:nvSpPr>
        <p:spPr>
          <a:xfrm>
            <a:off x="67350" y="52750"/>
            <a:ext cx="3179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Jobs</a:t>
            </a:r>
            <a:endParaRPr sz="2000" b="1" i="0" u="none" strike="noStrike" cap="none">
              <a:solidFill>
                <a:schemeClr val="dk1"/>
              </a:solidFill>
              <a:latin typeface="Calibri"/>
              <a:ea typeface="Calibri"/>
              <a:cs typeface="Calibri"/>
              <a:sym typeface="Calibri"/>
            </a:endParaRPr>
          </a:p>
        </p:txBody>
      </p:sp>
      <p:sp>
        <p:nvSpPr>
          <p:cNvPr id="276" name="Google Shape;276;p32"/>
          <p:cNvSpPr txBox="1"/>
          <p:nvPr/>
        </p:nvSpPr>
        <p:spPr>
          <a:xfrm>
            <a:off x="2102050" y="153675"/>
            <a:ext cx="1800600" cy="387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SzPts val="1200"/>
              <a:buFont typeface="Calibri"/>
              <a:buChar char="●"/>
            </a:pPr>
            <a:r>
              <a:rPr lang="en" sz="1200" b="0" i="0" u="sng" strike="noStrike" cap="none">
                <a:solidFill>
                  <a:schemeClr val="hlink"/>
                </a:solidFill>
                <a:latin typeface="Calibri"/>
                <a:ea typeface="Calibri"/>
                <a:cs typeface="Calibri"/>
                <a:sym typeface="Calibri"/>
                <a:hlinkClick r:id="rId3"/>
              </a:rPr>
              <a:t>https://layoffs.fyi</a:t>
            </a:r>
            <a:endParaRPr sz="1200">
              <a:latin typeface="Calibri"/>
              <a:ea typeface="Calibri"/>
              <a:cs typeface="Calibri"/>
              <a:sym typeface="Calibri"/>
            </a:endParaRPr>
          </a:p>
          <a:p>
            <a:pPr marL="171450" marR="0" lvl="0" indent="-133350" algn="l" rtl="0">
              <a:lnSpc>
                <a:spcPct val="100000"/>
              </a:lnSpc>
              <a:spcBef>
                <a:spcPts val="0"/>
              </a:spcBef>
              <a:spcAft>
                <a:spcPts val="0"/>
              </a:spcAft>
              <a:buSzPts val="1200"/>
              <a:buFont typeface="Calibri"/>
              <a:buChar char="●"/>
            </a:pPr>
            <a:r>
              <a:rPr lang="en" sz="1200" u="sng">
                <a:solidFill>
                  <a:schemeClr val="hlink"/>
                </a:solidFill>
                <a:latin typeface="Calibri"/>
                <a:ea typeface="Calibri"/>
                <a:cs typeface="Calibri"/>
                <a:sym typeface="Calibri"/>
                <a:hlinkClick r:id="rId4"/>
              </a:rPr>
              <a:t>https://trueup.io/layoffs</a:t>
            </a:r>
            <a:r>
              <a:rPr lang="en" sz="1200">
                <a:latin typeface="Calibri"/>
                <a:ea typeface="Calibri"/>
                <a:cs typeface="Calibri"/>
                <a:sym typeface="Calibri"/>
              </a:rPr>
              <a:t> </a:t>
            </a:r>
            <a:r>
              <a:rPr lang="en" sz="1200" b="0" i="0" u="none" strike="noStrike" cap="none">
                <a:solidFill>
                  <a:srgbClr val="000000"/>
                </a:solidFill>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p:txBody>
      </p:sp>
      <p:sp>
        <p:nvSpPr>
          <p:cNvPr id="277" name="Google Shape;277;p32"/>
          <p:cNvSpPr txBox="1"/>
          <p:nvPr/>
        </p:nvSpPr>
        <p:spPr>
          <a:xfrm>
            <a:off x="4684025" y="114400"/>
            <a:ext cx="4382700" cy="572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SzPts val="1200"/>
              <a:buFont typeface="Calibri"/>
              <a:buChar char="●"/>
            </a:pPr>
            <a:r>
              <a:rPr lang="en" sz="1200">
                <a:latin typeface="Calibri"/>
                <a:ea typeface="Calibri"/>
                <a:cs typeface="Calibri"/>
                <a:sym typeface="Calibri"/>
              </a:rPr>
              <a:t>OpenAI CEO Sam Altman says Meta tried to lure away his top engineers with offers topping $100 million per year, but no one took the bait.</a:t>
            </a:r>
            <a:endParaRPr sz="1200">
              <a:latin typeface="Calibri"/>
              <a:ea typeface="Calibri"/>
              <a:cs typeface="Calibri"/>
              <a:sym typeface="Calibri"/>
            </a:endParaRPr>
          </a:p>
        </p:txBody>
      </p:sp>
      <p:pic>
        <p:nvPicPr>
          <p:cNvPr id="278" name="Google Shape;278;p32"/>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81950" y="3120700"/>
            <a:ext cx="4439223" cy="1867820"/>
          </a:xfrm>
          <a:prstGeom prst="rect">
            <a:avLst/>
          </a:prstGeom>
          <a:noFill/>
          <a:ln w="9525" cap="flat" cmpd="sng">
            <a:solidFill>
              <a:srgbClr val="FF0000"/>
            </a:solidFill>
            <a:prstDash val="solid"/>
            <a:round/>
            <a:headEnd type="none" w="sm" len="sm"/>
            <a:tailEnd type="none" w="sm" len="sm"/>
          </a:ln>
        </p:spPr>
      </p:pic>
      <p:pic>
        <p:nvPicPr>
          <p:cNvPr id="279" name="Google Shape;279;p32"/>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81950" y="703513"/>
            <a:ext cx="4439226" cy="2255244"/>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pic>
        <p:nvPicPr>
          <p:cNvPr id="284" name="Google Shape;284;p3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5238" y="1203525"/>
            <a:ext cx="1570556" cy="1570556"/>
          </a:xfrm>
          <a:prstGeom prst="rect">
            <a:avLst/>
          </a:prstGeom>
          <a:noFill/>
          <a:ln>
            <a:noFill/>
          </a:ln>
        </p:spPr>
      </p:pic>
      <p:sp>
        <p:nvSpPr>
          <p:cNvPr id="285" name="Google Shape;285;p33"/>
          <p:cNvSpPr txBox="1"/>
          <p:nvPr/>
        </p:nvSpPr>
        <p:spPr>
          <a:xfrm>
            <a:off x="-25625" y="-14775"/>
            <a:ext cx="33558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b="1" i="0" u="none" strike="noStrike" cap="none">
                <a:solidFill>
                  <a:srgbClr val="000000"/>
                </a:solidFill>
                <a:latin typeface="Calibri"/>
                <a:ea typeface="Calibri"/>
                <a:cs typeface="Calibri"/>
                <a:sym typeface="Calibri"/>
              </a:rPr>
              <a:t>About the Speaker</a:t>
            </a:r>
            <a:endParaRPr sz="2500" b="1" i="0" u="none" strike="noStrike" cap="none">
              <a:solidFill>
                <a:srgbClr val="000000"/>
              </a:solidFill>
              <a:latin typeface="Calibri"/>
              <a:ea typeface="Calibri"/>
              <a:cs typeface="Calibri"/>
              <a:sym typeface="Calibri"/>
            </a:endParaRPr>
          </a:p>
        </p:txBody>
      </p:sp>
      <p:sp>
        <p:nvSpPr>
          <p:cNvPr id="286" name="Google Shape;286;p33"/>
          <p:cNvSpPr txBox="1"/>
          <p:nvPr/>
        </p:nvSpPr>
        <p:spPr>
          <a:xfrm>
            <a:off x="3330175" y="878750"/>
            <a:ext cx="5621700" cy="330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500" b="1" i="0" u="none" strike="noStrike" cap="none">
                <a:solidFill>
                  <a:srgbClr val="000000"/>
                </a:solidFill>
                <a:latin typeface="Calibri"/>
                <a:ea typeface="Calibri"/>
                <a:cs typeface="Calibri"/>
                <a:sym typeface="Calibri"/>
              </a:rPr>
              <a:t>Lev Selector, Ph.D.</a:t>
            </a:r>
            <a:endParaRPr sz="25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chemeClr val="dk1"/>
                </a:solidFill>
                <a:latin typeface="Calibri"/>
                <a:ea typeface="Calibri"/>
                <a:cs typeface="Calibri"/>
                <a:sym typeface="Calibri"/>
              </a:rPr>
              <a:t>40+ years of software engineering, data science, and building teams (hiring, training, and managing)</a:t>
            </a:r>
            <a:endParaRPr sz="16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chemeClr val="dk1"/>
                </a:solidFill>
                <a:latin typeface="Calibri"/>
                <a:ea typeface="Calibri"/>
                <a:cs typeface="Calibri"/>
                <a:sym typeface="Calibri"/>
              </a:rPr>
              <a:t>Ph.D. in mathematical modeling and computer simulations</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alibri"/>
                <a:ea typeface="Calibri"/>
                <a:cs typeface="Calibri"/>
                <a:sym typeface="Calibri"/>
              </a:rPr>
              <a:t>Interests: </a:t>
            </a:r>
            <a:endParaRPr sz="16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chemeClr val="dk1"/>
                </a:solidFill>
                <a:latin typeface="Calibri"/>
                <a:ea typeface="Calibri"/>
                <a:cs typeface="Calibri"/>
                <a:sym typeface="Calibri"/>
              </a:rPr>
              <a:t>Generative AI, Using LLM with your data</a:t>
            </a:r>
            <a:endParaRPr sz="16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chemeClr val="dk1"/>
              </a:buClr>
              <a:buSzPts val="1600"/>
              <a:buFont typeface="Calibri"/>
              <a:buChar char="●"/>
            </a:pPr>
            <a:r>
              <a:rPr lang="en" sz="1600" b="0" i="0" u="none" strike="noStrike" cap="none">
                <a:solidFill>
                  <a:schemeClr val="dk1"/>
                </a:solidFill>
                <a:latin typeface="Calibri"/>
                <a:ea typeface="Calibri"/>
                <a:cs typeface="Calibri"/>
                <a:sym typeface="Calibri"/>
              </a:rPr>
              <a:t>Local AI for Local Private Data</a:t>
            </a:r>
            <a:endParaRPr sz="16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rgbClr val="000000"/>
                </a:solidFill>
                <a:latin typeface="Calibri"/>
                <a:ea typeface="Calibri"/>
                <a:cs typeface="Calibri"/>
                <a:sym typeface="Calibri"/>
              </a:rPr>
              <a:t>Cloud architecture, fin-tech, application security</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alibri"/>
                <a:ea typeface="Calibri"/>
                <a:cs typeface="Calibri"/>
                <a:sym typeface="Calibri"/>
              </a:rPr>
              <a:t>Find/connect: Linkedin, GitHub, YouTube, Google</a:t>
            </a:r>
            <a:endParaRPr sz="1600" b="0" i="0" u="none" strike="noStrike" cap="none">
              <a:solidFill>
                <a:srgbClr val="000000"/>
              </a:solidFill>
              <a:latin typeface="Calibri"/>
              <a:ea typeface="Calibri"/>
              <a:cs typeface="Calibri"/>
              <a:sym typeface="Calibri"/>
            </a:endParaRPr>
          </a:p>
        </p:txBody>
      </p:sp>
      <p:pic>
        <p:nvPicPr>
          <p:cNvPr id="287" name="Google Shape;287;p3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82341" y="3664175"/>
            <a:ext cx="858450" cy="311906"/>
          </a:xfrm>
          <a:prstGeom prst="rect">
            <a:avLst/>
          </a:prstGeom>
          <a:noFill/>
          <a:ln>
            <a:noFill/>
          </a:ln>
        </p:spPr>
      </p:pic>
      <p:sp>
        <p:nvSpPr>
          <p:cNvPr id="288" name="Google Shape;288;p33"/>
          <p:cNvSpPr txBox="1"/>
          <p:nvPr/>
        </p:nvSpPr>
        <p:spPr>
          <a:xfrm>
            <a:off x="683777" y="4005903"/>
            <a:ext cx="13914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sng" strike="noStrike" cap="none">
                <a:solidFill>
                  <a:schemeClr val="hlink"/>
                </a:solidFill>
                <a:latin typeface="Calibri"/>
                <a:ea typeface="Calibri"/>
                <a:cs typeface="Calibri"/>
                <a:sym typeface="Calibri"/>
                <a:hlinkClick r:id="rId5"/>
              </a:rPr>
              <a:t>https://eais.ai</a:t>
            </a:r>
            <a:r>
              <a:rPr lang="en" sz="1600" b="0" i="0" u="none" strike="noStrike" cap="none">
                <a:solidFill>
                  <a:srgbClr val="000000"/>
                </a:solidFill>
                <a:latin typeface="Calibri"/>
                <a:ea typeface="Calibri"/>
                <a:cs typeface="Calibri"/>
                <a:sym typeface="Calibri"/>
              </a:rPr>
              <a:t> </a:t>
            </a:r>
            <a:endParaRPr sz="1600" b="0" i="0" u="none" strike="noStrike" cap="none">
              <a:solidFill>
                <a:srgbClr val="000000"/>
              </a:solidFill>
              <a:latin typeface="Calibri"/>
              <a:ea typeface="Calibri"/>
              <a:cs typeface="Calibri"/>
              <a:sym typeface="Calibri"/>
            </a:endParaRPr>
          </a:p>
        </p:txBody>
      </p:sp>
      <p:sp>
        <p:nvSpPr>
          <p:cNvPr id="289" name="Google Shape;289;p33"/>
          <p:cNvSpPr txBox="1"/>
          <p:nvPr/>
        </p:nvSpPr>
        <p:spPr>
          <a:xfrm>
            <a:off x="307603" y="4360974"/>
            <a:ext cx="20940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600" b="0" i="0" u="none" strike="noStrike" cap="none">
                <a:solidFill>
                  <a:srgbClr val="000000"/>
                </a:solidFill>
                <a:latin typeface="Calibri"/>
                <a:ea typeface="Calibri"/>
                <a:cs typeface="Calibri"/>
                <a:sym typeface="Calibri"/>
              </a:rPr>
              <a:t>Enterprise AI Systems</a:t>
            </a:r>
            <a:endParaRPr sz="1600" b="0" i="0" u="none" strike="noStrike" cap="none">
              <a:solidFill>
                <a:srgbClr val="000000"/>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p:nvPr/>
        </p:nvSpPr>
        <p:spPr>
          <a:xfrm>
            <a:off x="6736325" y="52350"/>
            <a:ext cx="2356200" cy="341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Calibri"/>
                <a:ea typeface="Calibri"/>
                <a:cs typeface="Calibri"/>
                <a:sym typeface="Calibri"/>
              </a:rPr>
              <a:t>Starting Elo rating = 1000</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900" b="0" i="0" u="sng" strike="noStrike" cap="none">
                <a:solidFill>
                  <a:schemeClr val="hlink"/>
                </a:solidFill>
                <a:latin typeface="Calibri"/>
                <a:ea typeface="Calibri"/>
                <a:cs typeface="Calibri"/>
                <a:sym typeface="Calibri"/>
                <a:hlinkClick r:id="rId3"/>
              </a:rPr>
              <a:t>https://en.wikipedia.org/wiki/Elo_rating_system</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p:txBody>
      </p:sp>
      <p:sp>
        <p:nvSpPr>
          <p:cNvPr id="73" name="Google Shape;73;p16"/>
          <p:cNvSpPr txBox="1"/>
          <p:nvPr/>
        </p:nvSpPr>
        <p:spPr>
          <a:xfrm>
            <a:off x="38150" y="30938"/>
            <a:ext cx="45570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Calibri"/>
                <a:ea typeface="Calibri"/>
                <a:cs typeface="Calibri"/>
                <a:sym typeface="Calibri"/>
              </a:rPr>
              <a:t>Crowd-sourced "LM Arena" Leaderboard</a:t>
            </a:r>
            <a:endParaRPr sz="2000" b="1" i="0" u="none" strike="noStrike" cap="none">
              <a:solidFill>
                <a:srgbClr val="000000"/>
              </a:solidFill>
              <a:latin typeface="Calibri"/>
              <a:ea typeface="Calibri"/>
              <a:cs typeface="Calibri"/>
              <a:sym typeface="Calibri"/>
            </a:endParaRPr>
          </a:p>
        </p:txBody>
      </p:sp>
      <p:sp>
        <p:nvSpPr>
          <p:cNvPr id="74" name="Google Shape;74;p16"/>
          <p:cNvSpPr txBox="1"/>
          <p:nvPr/>
        </p:nvSpPr>
        <p:spPr>
          <a:xfrm>
            <a:off x="6950075" y="919775"/>
            <a:ext cx="1928700" cy="572700"/>
          </a:xfrm>
          <a:prstGeom prst="rect">
            <a:avLst/>
          </a:prstGeom>
          <a:noFill/>
          <a:ln>
            <a:noFill/>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000000"/>
              </a:buClr>
              <a:buSzPts val="900"/>
              <a:buFont typeface="Calibri"/>
              <a:buChar char="●"/>
            </a:pPr>
            <a:r>
              <a:rPr lang="en" sz="900" b="0" i="0" u="sng" strike="noStrike" cap="none">
                <a:solidFill>
                  <a:schemeClr val="hlink"/>
                </a:solidFill>
                <a:latin typeface="Calibri"/>
                <a:ea typeface="Calibri"/>
                <a:cs typeface="Calibri"/>
                <a:sym typeface="Calibri"/>
                <a:hlinkClick r:id="rId4"/>
              </a:rPr>
              <a:t>https://lmarena.ai/?leaderboard</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rgbClr val="000000"/>
              </a:buClr>
              <a:buSzPts val="900"/>
              <a:buFont typeface="Calibri"/>
              <a:buChar char="●"/>
            </a:pPr>
            <a:r>
              <a:rPr lang="en" sz="900" b="0" i="0" u="sng" strike="noStrike" cap="none">
                <a:solidFill>
                  <a:schemeClr val="hlink"/>
                </a:solidFill>
                <a:latin typeface="Calibri"/>
                <a:ea typeface="Calibri"/>
                <a:cs typeface="Calibri"/>
                <a:sym typeface="Calibri"/>
                <a:hlinkClick r:id="rId5"/>
              </a:rPr>
              <a:t>https://openlm.ai/chatbot-arena/</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6"/>
              </a:rPr>
              <a:t>https://beta.lmarena.ai</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7"/>
              </a:rPr>
              <a:t>https://legacy.lmarena.ai</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sp>
        <p:nvSpPr>
          <p:cNvPr id="75" name="Google Shape;75;p16"/>
          <p:cNvSpPr txBox="1"/>
          <p:nvPr/>
        </p:nvSpPr>
        <p:spPr>
          <a:xfrm>
            <a:off x="1176539" y="531301"/>
            <a:ext cx="1106100" cy="203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200" b="1">
                <a:solidFill>
                  <a:srgbClr val="FF0000"/>
                </a:solidFill>
                <a:latin typeface="Calibri"/>
                <a:ea typeface="Calibri"/>
                <a:cs typeface="Calibri"/>
                <a:sym typeface="Calibri"/>
              </a:rPr>
              <a:t>Text - June 17</a:t>
            </a:r>
            <a:endParaRPr sz="1200" b="0" i="0" u="none" strike="noStrike" cap="none">
              <a:solidFill>
                <a:schemeClr val="dk1"/>
              </a:solidFill>
              <a:latin typeface="Calibri"/>
              <a:ea typeface="Calibri"/>
              <a:cs typeface="Calibri"/>
              <a:sym typeface="Calibri"/>
            </a:endParaRPr>
          </a:p>
        </p:txBody>
      </p:sp>
      <p:sp>
        <p:nvSpPr>
          <p:cNvPr id="76" name="Google Shape;76;p16"/>
          <p:cNvSpPr txBox="1"/>
          <p:nvPr/>
        </p:nvSpPr>
        <p:spPr>
          <a:xfrm>
            <a:off x="4283674" y="531301"/>
            <a:ext cx="1305600" cy="203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200" b="1">
                <a:solidFill>
                  <a:srgbClr val="FF0000"/>
                </a:solidFill>
                <a:latin typeface="Calibri"/>
                <a:ea typeface="Calibri"/>
                <a:cs typeface="Calibri"/>
                <a:sym typeface="Calibri"/>
              </a:rPr>
              <a:t>Webdev - June 16</a:t>
            </a:r>
            <a:endParaRPr sz="1200" b="0" i="0" u="none" strike="noStrike" cap="none">
              <a:solidFill>
                <a:schemeClr val="dk1"/>
              </a:solidFill>
              <a:latin typeface="Calibri"/>
              <a:ea typeface="Calibri"/>
              <a:cs typeface="Calibri"/>
              <a:sym typeface="Calibri"/>
            </a:endParaRPr>
          </a:p>
        </p:txBody>
      </p:sp>
      <p:sp>
        <p:nvSpPr>
          <p:cNvPr id="77" name="Google Shape;77;p16"/>
          <p:cNvSpPr/>
          <p:nvPr/>
        </p:nvSpPr>
        <p:spPr>
          <a:xfrm>
            <a:off x="3816155" y="2436157"/>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6"/>
          <p:cNvSpPr txBox="1"/>
          <p:nvPr/>
        </p:nvSpPr>
        <p:spPr>
          <a:xfrm>
            <a:off x="3510956" y="2819235"/>
            <a:ext cx="2889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79" name="Google Shape;79;p16"/>
          <p:cNvSpPr/>
          <p:nvPr/>
        </p:nvSpPr>
        <p:spPr>
          <a:xfrm>
            <a:off x="3811413" y="2830524"/>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6"/>
          <p:cNvSpPr/>
          <p:nvPr/>
        </p:nvSpPr>
        <p:spPr>
          <a:xfrm>
            <a:off x="3813623" y="4631769"/>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6"/>
          <p:cNvSpPr/>
          <p:nvPr/>
        </p:nvSpPr>
        <p:spPr>
          <a:xfrm>
            <a:off x="637539" y="1219765"/>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6"/>
          <p:cNvSpPr/>
          <p:nvPr/>
        </p:nvSpPr>
        <p:spPr>
          <a:xfrm>
            <a:off x="646161" y="1028547"/>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6"/>
          <p:cNvSpPr/>
          <p:nvPr/>
        </p:nvSpPr>
        <p:spPr>
          <a:xfrm>
            <a:off x="3816158" y="1832182"/>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6"/>
          <p:cNvSpPr/>
          <p:nvPr/>
        </p:nvSpPr>
        <p:spPr>
          <a:xfrm>
            <a:off x="3818730" y="1428093"/>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6"/>
          <p:cNvSpPr/>
          <p:nvPr/>
        </p:nvSpPr>
        <p:spPr>
          <a:xfrm>
            <a:off x="3819826" y="3426523"/>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6"/>
          <p:cNvSpPr txBox="1"/>
          <p:nvPr/>
        </p:nvSpPr>
        <p:spPr>
          <a:xfrm>
            <a:off x="6736325" y="1748050"/>
            <a:ext cx="2356200" cy="14961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Web Leaderboard </a:t>
            </a:r>
            <a:br>
              <a:rPr lang="en" sz="8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8"/>
              </a:rPr>
              <a:t>https://web.lmarena.ai/leaderboard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LLM Leaderboard - by @LlmStats </a:t>
            </a:r>
            <a:br>
              <a:rPr lang="en" sz="8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9"/>
              </a:rPr>
              <a:t>https://llmworld.net/llm_leaderboards/</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LLM Leaderboard - by StackAI</a:t>
            </a:r>
            <a:r>
              <a:rPr lang="en" sz="800">
                <a:solidFill>
                  <a:schemeClr val="dk1"/>
                </a:solidFill>
                <a:latin typeface="Calibri"/>
                <a:ea typeface="Calibri"/>
                <a:cs typeface="Calibri"/>
                <a:sym typeface="Calibri"/>
              </a:rPr>
              <a:t> </a:t>
            </a:r>
            <a:br>
              <a:rPr lang="en" sz="800">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0"/>
              </a:rPr>
              <a:t>https://www.stack-ai.com/llm-leaderboard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LLM Leaderboard - by Artificial Analysis</a:t>
            </a:r>
            <a:r>
              <a:rPr lang="en" sz="800">
                <a:solidFill>
                  <a:schemeClr val="dk1"/>
                </a:solidFill>
                <a:latin typeface="Calibri"/>
                <a:ea typeface="Calibri"/>
                <a:cs typeface="Calibri"/>
                <a:sym typeface="Calibri"/>
              </a:rPr>
              <a:t> </a:t>
            </a:r>
            <a:br>
              <a:rPr lang="en" sz="800">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1"/>
              </a:rPr>
              <a:t>https://artificialanalysis.ai/leaderboards/models</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Open LLM Leaderboard - by Hugging Face </a:t>
            </a:r>
            <a:br>
              <a:rPr lang="en" sz="8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2"/>
              </a:rPr>
              <a:t>https://huggingface.co/open-llm-leaderboard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LLM Leaderboard - by Vellum </a:t>
            </a:r>
            <a:br>
              <a:rPr lang="en" sz="8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3"/>
              </a:rPr>
              <a:t>https://www.vellum.ai/llm-leaderboard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p:txBody>
      </p:sp>
      <p:sp>
        <p:nvSpPr>
          <p:cNvPr id="87" name="Google Shape;87;p16"/>
          <p:cNvSpPr txBox="1"/>
          <p:nvPr/>
        </p:nvSpPr>
        <p:spPr>
          <a:xfrm>
            <a:off x="3530111" y="3622344"/>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88" name="Google Shape;88;p16"/>
          <p:cNvSpPr/>
          <p:nvPr/>
        </p:nvSpPr>
        <p:spPr>
          <a:xfrm>
            <a:off x="3820980" y="3630738"/>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6"/>
          <p:cNvSpPr/>
          <p:nvPr/>
        </p:nvSpPr>
        <p:spPr>
          <a:xfrm>
            <a:off x="3827164" y="3214007"/>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6"/>
          <p:cNvSpPr/>
          <p:nvPr/>
        </p:nvSpPr>
        <p:spPr>
          <a:xfrm>
            <a:off x="3813159" y="4226612"/>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6"/>
          <p:cNvSpPr txBox="1"/>
          <p:nvPr/>
        </p:nvSpPr>
        <p:spPr>
          <a:xfrm flipH="1">
            <a:off x="3750736" y="3826965"/>
            <a:ext cx="194400" cy="1416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latin typeface="Calibri"/>
                <a:ea typeface="Calibri"/>
                <a:cs typeface="Calibri"/>
                <a:sym typeface="Calibri"/>
              </a:rPr>
              <a:t>M</a:t>
            </a:r>
            <a:endParaRPr sz="800" b="0" i="0" u="none" strike="noStrike" cap="none">
              <a:solidFill>
                <a:srgbClr val="1F2937"/>
              </a:solidFill>
              <a:latin typeface="Calibri"/>
              <a:ea typeface="Calibri"/>
              <a:cs typeface="Calibri"/>
              <a:sym typeface="Calibri"/>
            </a:endParaRPr>
          </a:p>
        </p:txBody>
      </p:sp>
      <p:sp>
        <p:nvSpPr>
          <p:cNvPr id="92" name="Google Shape;92;p16"/>
          <p:cNvSpPr txBox="1"/>
          <p:nvPr/>
        </p:nvSpPr>
        <p:spPr>
          <a:xfrm>
            <a:off x="6736325" y="438010"/>
            <a:ext cx="2356200" cy="357000"/>
          </a:xfrm>
          <a:prstGeom prst="rect">
            <a:avLst/>
          </a:prstGeom>
          <a:solidFill>
            <a:srgbClr val="C7E6AF"/>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None/>
            </a:pPr>
            <a:r>
              <a:rPr lang="en" sz="1100">
                <a:solidFill>
                  <a:schemeClr val="dk1"/>
                </a:solidFill>
                <a:latin typeface="Calibri"/>
                <a:ea typeface="Calibri"/>
                <a:cs typeface="Calibri"/>
                <a:sym typeface="Calibri"/>
              </a:rPr>
              <a:t>LM Arena secures $100M to expand AI benchmarking (at $600M valuation)</a:t>
            </a:r>
            <a:endParaRPr sz="800" b="0" i="0" u="none" strike="noStrike" cap="none">
              <a:solidFill>
                <a:schemeClr val="dk1"/>
              </a:solidFill>
              <a:latin typeface="Calibri"/>
              <a:ea typeface="Calibri"/>
              <a:cs typeface="Calibri"/>
              <a:sym typeface="Calibri"/>
            </a:endParaRPr>
          </a:p>
        </p:txBody>
      </p:sp>
      <p:sp>
        <p:nvSpPr>
          <p:cNvPr id="93" name="Google Shape;93;p16"/>
          <p:cNvSpPr/>
          <p:nvPr/>
        </p:nvSpPr>
        <p:spPr>
          <a:xfrm>
            <a:off x="3827180" y="1031197"/>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827180" y="2032869"/>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3819811" y="1635151"/>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6"/>
          <p:cNvSpPr/>
          <p:nvPr/>
        </p:nvSpPr>
        <p:spPr>
          <a:xfrm>
            <a:off x="3813386" y="2631753"/>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6"/>
          <p:cNvSpPr txBox="1"/>
          <p:nvPr/>
        </p:nvSpPr>
        <p:spPr>
          <a:xfrm>
            <a:off x="3518325" y="3023690"/>
            <a:ext cx="2889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98" name="Google Shape;98;p16"/>
          <p:cNvSpPr/>
          <p:nvPr/>
        </p:nvSpPr>
        <p:spPr>
          <a:xfrm>
            <a:off x="3818782" y="3034979"/>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3818730" y="4430053"/>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3818730" y="4024308"/>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txBox="1"/>
          <p:nvPr/>
        </p:nvSpPr>
        <p:spPr>
          <a:xfrm>
            <a:off x="345398" y="3202122"/>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102" name="Google Shape;102;p16"/>
          <p:cNvSpPr/>
          <p:nvPr/>
        </p:nvSpPr>
        <p:spPr>
          <a:xfrm>
            <a:off x="644664" y="3209369"/>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txBox="1"/>
          <p:nvPr/>
        </p:nvSpPr>
        <p:spPr>
          <a:xfrm>
            <a:off x="345398" y="2409325"/>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104" name="Google Shape;104;p16"/>
          <p:cNvSpPr/>
          <p:nvPr/>
        </p:nvSpPr>
        <p:spPr>
          <a:xfrm>
            <a:off x="644664" y="2416572"/>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3818730" y="2233539"/>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6"/>
          <p:cNvSpPr/>
          <p:nvPr/>
        </p:nvSpPr>
        <p:spPr>
          <a:xfrm>
            <a:off x="640236" y="1417959"/>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6"/>
          <p:cNvSpPr/>
          <p:nvPr/>
        </p:nvSpPr>
        <p:spPr>
          <a:xfrm>
            <a:off x="637539" y="1618682"/>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6"/>
          <p:cNvSpPr/>
          <p:nvPr/>
        </p:nvSpPr>
        <p:spPr>
          <a:xfrm>
            <a:off x="637539" y="1822024"/>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6"/>
          <p:cNvSpPr/>
          <p:nvPr/>
        </p:nvSpPr>
        <p:spPr>
          <a:xfrm>
            <a:off x="646161" y="2219689"/>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6"/>
          <p:cNvSpPr/>
          <p:nvPr/>
        </p:nvSpPr>
        <p:spPr>
          <a:xfrm>
            <a:off x="639269" y="2014164"/>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6"/>
          <p:cNvSpPr/>
          <p:nvPr/>
        </p:nvSpPr>
        <p:spPr>
          <a:xfrm>
            <a:off x="646910" y="2606983"/>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6"/>
          <p:cNvSpPr/>
          <p:nvPr/>
        </p:nvSpPr>
        <p:spPr>
          <a:xfrm>
            <a:off x="637009" y="3018452"/>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6"/>
          <p:cNvSpPr txBox="1"/>
          <p:nvPr/>
        </p:nvSpPr>
        <p:spPr>
          <a:xfrm flipH="1">
            <a:off x="583188" y="2812401"/>
            <a:ext cx="194400" cy="1416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latin typeface="Calibri"/>
                <a:ea typeface="Calibri"/>
                <a:cs typeface="Calibri"/>
                <a:sym typeface="Calibri"/>
              </a:rPr>
              <a:t>x.ai</a:t>
            </a:r>
            <a:endParaRPr sz="800" b="0" i="0" u="none" strike="noStrike" cap="none">
              <a:solidFill>
                <a:srgbClr val="1F2937"/>
              </a:solidFill>
              <a:latin typeface="Calibri"/>
              <a:ea typeface="Calibri"/>
              <a:cs typeface="Calibri"/>
              <a:sym typeface="Calibri"/>
            </a:endParaRPr>
          </a:p>
        </p:txBody>
      </p:sp>
      <p:sp>
        <p:nvSpPr>
          <p:cNvPr id="114" name="Google Shape;114;p16"/>
          <p:cNvSpPr/>
          <p:nvPr/>
        </p:nvSpPr>
        <p:spPr>
          <a:xfrm>
            <a:off x="646893" y="4009866"/>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6"/>
          <p:cNvSpPr/>
          <p:nvPr/>
        </p:nvSpPr>
        <p:spPr>
          <a:xfrm>
            <a:off x="637010" y="3617009"/>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6"/>
          <p:cNvSpPr/>
          <p:nvPr/>
        </p:nvSpPr>
        <p:spPr>
          <a:xfrm>
            <a:off x="646910" y="3810005"/>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17" name="Google Shape;117;p16"/>
          <p:cNvGraphicFramePr/>
          <p:nvPr/>
        </p:nvGraphicFramePr>
        <p:xfrm>
          <a:off x="774300" y="775925"/>
          <a:ext cx="3000000" cy="3000000"/>
        </p:xfrm>
        <a:graphic>
          <a:graphicData uri="http://schemas.openxmlformats.org/drawingml/2006/table">
            <a:tbl>
              <a:tblPr>
                <a:noFill/>
                <a:tableStyleId>{F31BE361-E08C-477D-AE18-6FC654E9631C}</a:tableStyleId>
              </a:tblPr>
              <a:tblGrid>
                <a:gridCol w="2247900">
                  <a:extLst>
                    <a:ext uri="{9D8B030D-6E8A-4147-A177-3AD203B41FA5}">
                      <a16:colId xmlns:a16="http://schemas.microsoft.com/office/drawing/2014/main" val="20000"/>
                    </a:ext>
                  </a:extLst>
                </a:gridCol>
                <a:gridCol w="400050">
                  <a:extLst>
                    <a:ext uri="{9D8B030D-6E8A-4147-A177-3AD203B41FA5}">
                      <a16:colId xmlns:a16="http://schemas.microsoft.com/office/drawing/2014/main" val="20001"/>
                    </a:ext>
                  </a:extLst>
                </a:gridCol>
              </a:tblGrid>
              <a:tr h="189500">
                <a:tc>
                  <a:txBody>
                    <a:bodyPr/>
                    <a:lstStyle/>
                    <a:p>
                      <a:pPr marL="0" lvl="0" indent="0" algn="l" rtl="0">
                        <a:lnSpc>
                          <a:spcPct val="115000"/>
                        </a:lnSpc>
                        <a:spcBef>
                          <a:spcPts val="0"/>
                        </a:spcBef>
                        <a:spcAft>
                          <a:spcPts val="0"/>
                        </a:spcAft>
                        <a:buNone/>
                      </a:pPr>
                      <a:r>
                        <a:rPr lang="en" sz="900">
                          <a:latin typeface="Calibri"/>
                          <a:ea typeface="Calibri"/>
                          <a:cs typeface="Calibri"/>
                          <a:sym typeface="Calibri"/>
                        </a:rPr>
                        <a:t>Model</a:t>
                      </a:r>
                      <a:endParaRPr sz="900">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900">
                          <a:latin typeface="Calibri"/>
                          <a:ea typeface="Calibri"/>
                          <a:cs typeface="Calibri"/>
                          <a:sym typeface="Calibri"/>
                        </a:rPr>
                        <a:t>Score</a:t>
                      </a:r>
                      <a:endParaRPr sz="900">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4">
                            <a:extLst>
                              <a:ext uri="{A12FA001-AC4F-418D-AE19-62706E023703}">
                                <ahyp:hlinkClr xmlns:ahyp="http://schemas.microsoft.com/office/drawing/2018/hyperlinkcolor" val="tx"/>
                              </a:ext>
                            </a:extLst>
                          </a:hlinkClick>
                        </a:rPr>
                        <a:t>gemini-2.5-pro-preview-06-05</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1470</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5">
                            <a:extLst>
                              <a:ext uri="{A12FA001-AC4F-418D-AE19-62706E023703}">
                                <ahyp:hlinkClr xmlns:ahyp="http://schemas.microsoft.com/office/drawing/2018/hyperlinkcolor" val="tx"/>
                              </a:ext>
                            </a:extLst>
                          </a:hlinkClick>
                        </a:rPr>
                        <a:t>o3-2025-04-16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1449</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6">
                            <a:extLst>
                              <a:ext uri="{A12FA001-AC4F-418D-AE19-62706E023703}">
                                <ahyp:hlinkClr xmlns:ahyp="http://schemas.microsoft.com/office/drawing/2018/hyperlinkcolor" val="tx"/>
                              </a:ext>
                            </a:extLst>
                          </a:hlinkClick>
                        </a:rPr>
                        <a:t>gemini-2.5-pro-preview-05-06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1446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7">
                            <a:extLst>
                              <a:ext uri="{A12FA001-AC4F-418D-AE19-62706E023703}">
                                <ahyp:hlinkClr xmlns:ahyp="http://schemas.microsoft.com/office/drawing/2018/hyperlinkcolor" val="tx"/>
                              </a:ext>
                            </a:extLst>
                          </a:hlinkClick>
                        </a:rPr>
                        <a:t>chatgpt-4o-latest-20250326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1440</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8">
                            <a:extLst>
                              <a:ext uri="{A12FA001-AC4F-418D-AE19-62706E023703}">
                                <ahyp:hlinkClr xmlns:ahyp="http://schemas.microsoft.com/office/drawing/2018/hyperlinkcolor" val="tx"/>
                              </a:ext>
                            </a:extLst>
                          </a:hlinkClick>
                        </a:rPr>
                        <a:t>gpt-4.5-preview-2025-02-27</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1434</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9">
                            <a:extLst>
                              <a:ext uri="{A12FA001-AC4F-418D-AE19-62706E023703}">
                                <ahyp:hlinkClr xmlns:ahyp="http://schemas.microsoft.com/office/drawing/2018/hyperlinkcolor" val="tx"/>
                              </a:ext>
                            </a:extLst>
                          </a:hlinkClick>
                        </a:rPr>
                        <a:t>claude-opus-4-20250514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1419</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0">
                            <a:extLst>
                              <a:ext uri="{A12FA001-AC4F-418D-AE19-62706E023703}">
                                <ahyp:hlinkClr xmlns:ahyp="http://schemas.microsoft.com/office/drawing/2018/hyperlinkcolor" val="tx"/>
                              </a:ext>
                            </a:extLst>
                          </a:hlinkClick>
                        </a:rPr>
                        <a:t>gemini-2.5-flash-preview-05-20</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1417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1">
                            <a:extLst>
                              <a:ext uri="{A12FA001-AC4F-418D-AE19-62706E023703}">
                                <ahyp:hlinkClr xmlns:ahyp="http://schemas.microsoft.com/office/drawing/2018/hyperlinkcolor" val="tx"/>
                              </a:ext>
                            </a:extLst>
                          </a:hlinkClick>
                        </a:rPr>
                        <a:t>deepseek-r1-0528</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1411</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2">
                            <a:extLst>
                              <a:ext uri="{A12FA001-AC4F-418D-AE19-62706E023703}">
                                <ahyp:hlinkClr xmlns:ahyp="http://schemas.microsoft.com/office/drawing/2018/hyperlinkcolor" val="tx"/>
                              </a:ext>
                            </a:extLst>
                          </a:hlinkClick>
                        </a:rPr>
                        <a:t>gpt-4.1-2025-04-14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1410</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3">
                            <a:extLst>
                              <a:ext uri="{A12FA001-AC4F-418D-AE19-62706E023703}">
                                <ahyp:hlinkClr xmlns:ahyp="http://schemas.microsoft.com/office/drawing/2018/hyperlinkcolor" val="tx"/>
                              </a:ext>
                            </a:extLst>
                          </a:hlinkClick>
                        </a:rPr>
                        <a:t>grok-3-preview-02-24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1406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4">
                            <a:extLst>
                              <a:ext uri="{A12FA001-AC4F-418D-AE19-62706E023703}">
                                <ahyp:hlinkClr xmlns:ahyp="http://schemas.microsoft.com/office/drawing/2018/hyperlinkcolor" val="tx"/>
                              </a:ext>
                            </a:extLst>
                          </a:hlinkClick>
                        </a:rPr>
                        <a:t>gemini-2.5-flash-preview-04-17</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1405</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5">
                            <a:extLst>
                              <a:ext uri="{A12FA001-AC4F-418D-AE19-62706E023703}">
                                <ahyp:hlinkClr xmlns:ahyp="http://schemas.microsoft.com/office/drawing/2018/hyperlinkcolor" val="tx"/>
                              </a:ext>
                            </a:extLst>
                          </a:hlinkClick>
                        </a:rPr>
                        <a:t>qwen3-235b-a22b-no-thinking</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1395</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6">
                            <a:extLst>
                              <a:ext uri="{A12FA001-AC4F-418D-AE19-62706E023703}">
                                <ahyp:hlinkClr xmlns:ahyp="http://schemas.microsoft.com/office/drawing/2018/hyperlinkcolor" val="tx"/>
                              </a:ext>
                            </a:extLst>
                          </a:hlinkClick>
                        </a:rPr>
                        <a:t>deepseek-v3-0324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5">
                            <a:extLst>
                              <a:ext uri="{A12FA001-AC4F-418D-AE19-62706E023703}">
                                <ahyp:hlinkClr xmlns:ahyp="http://schemas.microsoft.com/office/drawing/2018/hyperlinkcolor" val="tx"/>
                              </a:ext>
                            </a:extLst>
                          </a:hlinkClick>
                        </a:rPr>
                        <a:t>o4-mini-2025-04-16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7">
                            <a:extLst>
                              <a:ext uri="{A12FA001-AC4F-418D-AE19-62706E023703}">
                                <ahyp:hlinkClr xmlns:ahyp="http://schemas.microsoft.com/office/drawing/2018/hyperlinkcolor" val="tx"/>
                              </a:ext>
                            </a:extLst>
                          </a:hlinkClick>
                        </a:rPr>
                        <a:t>o1-2024-12-17</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9">
                            <a:extLst>
                              <a:ext uri="{A12FA001-AC4F-418D-AE19-62706E023703}">
                                <ahyp:hlinkClr xmlns:ahyp="http://schemas.microsoft.com/office/drawing/2018/hyperlinkcolor" val="tx"/>
                              </a:ext>
                            </a:extLst>
                          </a:hlinkClick>
                        </a:rPr>
                        <a:t>claude-sonnet-4-20250514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1394</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6"/>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8">
                            <a:extLst>
                              <a:ext uri="{A12FA001-AC4F-418D-AE19-62706E023703}">
                                <ahyp:hlinkClr xmlns:ahyp="http://schemas.microsoft.com/office/drawing/2018/hyperlinkcolor" val="tx"/>
                              </a:ext>
                            </a:extLst>
                          </a:hlinkClick>
                        </a:rPr>
                        <a:t>deepseek-r1</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1393</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7"/>
                  </a:ext>
                </a:extLst>
              </a:tr>
              <a:tr h="14415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9">
                            <a:extLst>
                              <a:ext uri="{A12FA001-AC4F-418D-AE19-62706E023703}">
                                <ahyp:hlinkClr xmlns:ahyp="http://schemas.microsoft.com/office/drawing/2018/hyperlinkcolor" val="tx"/>
                              </a:ext>
                            </a:extLst>
                          </a:hlinkClick>
                        </a:rPr>
                        <a:t>gemini-2.5-flash-lite-preview-06-17-thinking</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1387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8"/>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0">
                            <a:extLst>
                              <a:ext uri="{A12FA001-AC4F-418D-AE19-62706E023703}">
                                <ahyp:hlinkClr xmlns:ahyp="http://schemas.microsoft.com/office/drawing/2018/hyperlinkcolor" val="tx"/>
                              </a:ext>
                            </a:extLst>
                          </a:hlinkClick>
                        </a:rPr>
                        <a:t>claude-3-7-sonnet-20250219-thinking-32k</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1385</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9"/>
                  </a:ext>
                </a:extLst>
              </a:tr>
            </a:tbl>
          </a:graphicData>
        </a:graphic>
      </p:graphicFrame>
      <p:graphicFrame>
        <p:nvGraphicFramePr>
          <p:cNvPr id="118" name="Google Shape;118;p16"/>
          <p:cNvGraphicFramePr/>
          <p:nvPr/>
        </p:nvGraphicFramePr>
        <p:xfrm>
          <a:off x="3962400" y="796927"/>
          <a:ext cx="3000000" cy="3000000"/>
        </p:xfrm>
        <a:graphic>
          <a:graphicData uri="http://schemas.openxmlformats.org/drawingml/2006/table">
            <a:tbl>
              <a:tblPr>
                <a:noFill/>
                <a:tableStyleId>{F31BE361-E08C-477D-AE18-6FC654E9631C}</a:tableStyleId>
              </a:tblPr>
              <a:tblGrid>
                <a:gridCol w="1809750">
                  <a:extLst>
                    <a:ext uri="{9D8B030D-6E8A-4147-A177-3AD203B41FA5}">
                      <a16:colId xmlns:a16="http://schemas.microsoft.com/office/drawing/2014/main" val="20000"/>
                    </a:ext>
                  </a:extLst>
                </a:gridCol>
                <a:gridCol w="400050">
                  <a:extLst>
                    <a:ext uri="{9D8B030D-6E8A-4147-A177-3AD203B41FA5}">
                      <a16:colId xmlns:a16="http://schemas.microsoft.com/office/drawing/2014/main" val="20001"/>
                    </a:ext>
                  </a:extLst>
                </a:gridCol>
              </a:tblGrid>
              <a:tr h="200025">
                <a:tc>
                  <a:txBody>
                    <a:bodyPr/>
                    <a:lstStyle/>
                    <a:p>
                      <a:pPr marL="0" lvl="0" indent="0" algn="l" rtl="0">
                        <a:lnSpc>
                          <a:spcPct val="115000"/>
                        </a:lnSpc>
                        <a:spcBef>
                          <a:spcPts val="0"/>
                        </a:spcBef>
                        <a:spcAft>
                          <a:spcPts val="0"/>
                        </a:spcAft>
                        <a:buNone/>
                      </a:pPr>
                      <a:r>
                        <a:rPr lang="en" sz="900">
                          <a:latin typeface="Calibri"/>
                          <a:ea typeface="Calibri"/>
                          <a:cs typeface="Calibri"/>
                          <a:sym typeface="Calibri"/>
                        </a:rPr>
                        <a:t>Model</a:t>
                      </a:r>
                      <a:endParaRPr sz="900">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900">
                          <a:latin typeface="Calibri"/>
                          <a:ea typeface="Calibri"/>
                          <a:cs typeface="Calibri"/>
                          <a:sym typeface="Calibri"/>
                        </a:rPr>
                        <a:t>Score</a:t>
                      </a:r>
                      <a:endParaRPr sz="900">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4">
                            <a:extLst>
                              <a:ext uri="{A12FA001-AC4F-418D-AE19-62706E023703}">
                                <ahyp:hlinkClr xmlns:ahyp="http://schemas.microsoft.com/office/drawing/2018/hyperlinkcolor" val="tx"/>
                              </a:ext>
                            </a:extLst>
                          </a:hlinkClick>
                        </a:rPr>
                        <a:t>Gemini-2.5-Pro-Preview-06-05</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1433</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1">
                            <a:extLst>
                              <a:ext uri="{A12FA001-AC4F-418D-AE19-62706E023703}">
                                <ahyp:hlinkClr xmlns:ahyp="http://schemas.microsoft.com/office/drawing/2018/hyperlinkcolor" val="tx"/>
                              </a:ext>
                            </a:extLst>
                          </a:hlinkClick>
                        </a:rPr>
                        <a:t>DeepSeek-R1-0528</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1409</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6">
                            <a:extLst>
                              <a:ext uri="{A12FA001-AC4F-418D-AE19-62706E023703}">
                                <ahyp:hlinkClr xmlns:ahyp="http://schemas.microsoft.com/office/drawing/2018/hyperlinkcolor" val="tx"/>
                              </a:ext>
                            </a:extLst>
                          </a:hlinkClick>
                        </a:rPr>
                        <a:t>Gemini-2.5-Pro-Preview-05-06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1408</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9">
                            <a:extLst>
                              <a:ext uri="{A12FA001-AC4F-418D-AE19-62706E023703}">
                                <ahyp:hlinkClr xmlns:ahyp="http://schemas.microsoft.com/office/drawing/2018/hyperlinkcolor" val="tx"/>
                              </a:ext>
                            </a:extLst>
                          </a:hlinkClick>
                        </a:rPr>
                        <a:t>Claude Opus 4 (20250514)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1406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9">
                            <a:extLst>
                              <a:ext uri="{A12FA001-AC4F-418D-AE19-62706E023703}">
                                <ahyp:hlinkClr xmlns:ahyp="http://schemas.microsoft.com/office/drawing/2018/hyperlinkcolor" val="tx"/>
                              </a:ext>
                            </a:extLst>
                          </a:hlinkClick>
                        </a:rPr>
                        <a:t>Claude Sonnet 4 (20250514)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1382</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0">
                            <a:extLst>
                              <a:ext uri="{A12FA001-AC4F-418D-AE19-62706E023703}">
                                <ahyp:hlinkClr xmlns:ahyp="http://schemas.microsoft.com/office/drawing/2018/hyperlinkcolor" val="tx"/>
                              </a:ext>
                            </a:extLst>
                          </a:hlinkClick>
                        </a:rPr>
                        <a:t>Claude 3.7 Sonnet (20250219)</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1357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0">
                            <a:extLst>
                              <a:ext uri="{A12FA001-AC4F-418D-AE19-62706E023703}">
                                <ahyp:hlinkClr xmlns:ahyp="http://schemas.microsoft.com/office/drawing/2018/hyperlinkcolor" val="tx"/>
                              </a:ext>
                            </a:extLst>
                          </a:hlinkClick>
                        </a:rPr>
                        <a:t>Gemini-2.5-Flash-Preview-05-20</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1305</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2">
                            <a:extLst>
                              <a:ext uri="{A12FA001-AC4F-418D-AE19-62706E023703}">
                                <ahyp:hlinkClr xmlns:ahyp="http://schemas.microsoft.com/office/drawing/2018/hyperlinkcolor" val="tx"/>
                              </a:ext>
                            </a:extLst>
                          </a:hlinkClick>
                        </a:rPr>
                        <a:t>GPT-4.1-2025-04-14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1257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1">
                            <a:extLst>
                              <a:ext uri="{A12FA001-AC4F-418D-AE19-62706E023703}">
                                <ahyp:hlinkClr xmlns:ahyp="http://schemas.microsoft.com/office/drawing/2018/hyperlinkcolor" val="tx"/>
                              </a:ext>
                            </a:extLst>
                          </a:hlinkClick>
                        </a:rPr>
                        <a:t>Claude 3.5 Sonnet (20241022)</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1238</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2">
                            <a:extLst>
                              <a:ext uri="{A12FA001-AC4F-418D-AE19-62706E023703}">
                                <ahyp:hlinkClr xmlns:ahyp="http://schemas.microsoft.com/office/drawing/2018/hyperlinkcolor" val="tx"/>
                              </a:ext>
                            </a:extLst>
                          </a:hlinkClick>
                        </a:rPr>
                        <a:t>DeepSeek-V3-0324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1207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8">
                            <a:extLst>
                              <a:ext uri="{A12FA001-AC4F-418D-AE19-62706E023703}">
                                <ahyp:hlinkClr xmlns:ahyp="http://schemas.microsoft.com/office/drawing/2018/hyperlinkcolor" val="tx"/>
                              </a:ext>
                            </a:extLst>
                          </a:hlinkClick>
                        </a:rPr>
                        <a:t>DeepSeek-R1</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1198</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5">
                            <a:extLst>
                              <a:ext uri="{A12FA001-AC4F-418D-AE19-62706E023703}">
                                <ahyp:hlinkClr xmlns:ahyp="http://schemas.microsoft.com/office/drawing/2018/hyperlinkcolor" val="tx"/>
                              </a:ext>
                            </a:extLst>
                          </a:hlinkClick>
                        </a:rPr>
                        <a:t>o3-2025-04-16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1190</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2">
                            <a:extLst>
                              <a:ext uri="{A12FA001-AC4F-418D-AE19-62706E023703}">
                                <ahyp:hlinkClr xmlns:ahyp="http://schemas.microsoft.com/office/drawing/2018/hyperlinkcolor" val="tx"/>
                              </a:ext>
                            </a:extLst>
                          </a:hlinkClick>
                        </a:rPr>
                        <a:t>GPT-4.1-mini-2025-04-14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1189</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5">
                            <a:extLst>
                              <a:ext uri="{A12FA001-AC4F-418D-AE19-62706E023703}">
                                <ahyp:hlinkClr xmlns:ahyp="http://schemas.microsoft.com/office/drawing/2018/hyperlinkcolor" val="tx"/>
                              </a:ext>
                            </a:extLst>
                          </a:hlinkClick>
                        </a:rPr>
                        <a:t>Qwen3-235B-A22B</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1187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3">
                            <a:extLst>
                              <a:ext uri="{A12FA001-AC4F-418D-AE19-62706E023703}">
                                <ahyp:hlinkClr xmlns:ahyp="http://schemas.microsoft.com/office/drawing/2018/hyperlinkcolor" val="tx"/>
                              </a:ext>
                            </a:extLst>
                          </a:hlinkClick>
                        </a:rPr>
                        <a:t>Mistral Medium 3</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1174</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4">
                            <a:extLst>
                              <a:ext uri="{A12FA001-AC4F-418D-AE19-62706E023703}">
                                <ahyp:hlinkClr xmlns:ahyp="http://schemas.microsoft.com/office/drawing/2018/hyperlinkcolor" val="tx"/>
                              </a:ext>
                            </a:extLst>
                          </a:hlinkClick>
                        </a:rPr>
                        <a:t>Gemini-2.5-Flash-Preview-04-17</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1157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6"/>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4">
                            <a:extLst>
                              <a:ext uri="{A12FA001-AC4F-418D-AE19-62706E023703}">
                                <ahyp:hlinkClr xmlns:ahyp="http://schemas.microsoft.com/office/drawing/2018/hyperlinkcolor" val="tx"/>
                              </a:ext>
                            </a:extLst>
                          </a:hlinkClick>
                        </a:rPr>
                        <a:t>o3-mini-high (20250131)</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1136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7"/>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5">
                            <a:extLst>
                              <a:ext uri="{A12FA001-AC4F-418D-AE19-62706E023703}">
                                <ahyp:hlinkClr xmlns:ahyp="http://schemas.microsoft.com/office/drawing/2018/hyperlinkcolor" val="tx"/>
                              </a:ext>
                            </a:extLst>
                          </a:hlinkClick>
                        </a:rPr>
                        <a:t>Claude 3.5 Haiku (20241022)</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1133</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8"/>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5">
                            <a:extLst>
                              <a:ext uri="{A12FA001-AC4F-418D-AE19-62706E023703}">
                                <ahyp:hlinkClr xmlns:ahyp="http://schemas.microsoft.com/office/drawing/2018/hyperlinkcolor" val="tx"/>
                              </a:ext>
                            </a:extLst>
                          </a:hlinkClick>
                        </a:rPr>
                        <a:t>o4-mini-2025-04-16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1102</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9"/>
                  </a:ext>
                </a:extLst>
              </a:tr>
            </a:tbl>
          </a:graphicData>
        </a:graphic>
      </p:graphicFrame>
      <p:sp>
        <p:nvSpPr>
          <p:cNvPr id="119" name="Google Shape;119;p16"/>
          <p:cNvSpPr txBox="1"/>
          <p:nvPr/>
        </p:nvSpPr>
        <p:spPr>
          <a:xfrm>
            <a:off x="345398" y="3402780"/>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120" name="Google Shape;120;p16"/>
          <p:cNvSpPr/>
          <p:nvPr/>
        </p:nvSpPr>
        <p:spPr>
          <a:xfrm>
            <a:off x="644664" y="3410027"/>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6"/>
          <p:cNvSpPr txBox="1"/>
          <p:nvPr/>
        </p:nvSpPr>
        <p:spPr>
          <a:xfrm>
            <a:off x="345398" y="4206693"/>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122" name="Google Shape;122;p16"/>
          <p:cNvSpPr/>
          <p:nvPr/>
        </p:nvSpPr>
        <p:spPr>
          <a:xfrm>
            <a:off x="644664" y="4213940"/>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6"/>
          <p:cNvSpPr/>
          <p:nvPr/>
        </p:nvSpPr>
        <p:spPr>
          <a:xfrm>
            <a:off x="646893" y="4612480"/>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6"/>
          <p:cNvSpPr/>
          <p:nvPr/>
        </p:nvSpPr>
        <p:spPr>
          <a:xfrm>
            <a:off x="637009" y="4417994"/>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6"/>
          <p:cNvSpPr txBox="1"/>
          <p:nvPr/>
        </p:nvSpPr>
        <p:spPr>
          <a:xfrm>
            <a:off x="3510956" y="1224740"/>
            <a:ext cx="2889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126" name="Google Shape;126;p16"/>
          <p:cNvSpPr/>
          <p:nvPr/>
        </p:nvSpPr>
        <p:spPr>
          <a:xfrm>
            <a:off x="3811413" y="1236029"/>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4"/>
          <p:cNvSpPr txBox="1"/>
          <p:nvPr/>
        </p:nvSpPr>
        <p:spPr>
          <a:xfrm>
            <a:off x="2151375" y="1533150"/>
            <a:ext cx="4632600" cy="1262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0"/>
              <a:buFont typeface="Arial"/>
              <a:buNone/>
            </a:pPr>
            <a:r>
              <a:rPr lang="en" sz="7000" b="1" i="0" u="none" strike="noStrike" cap="none">
                <a:solidFill>
                  <a:srgbClr val="3C78D8"/>
                </a:solidFill>
                <a:latin typeface="Calibri"/>
                <a:ea typeface="Calibri"/>
                <a:cs typeface="Calibri"/>
                <a:sym typeface="Calibri"/>
              </a:rPr>
              <a:t>Thank You!</a:t>
            </a:r>
            <a:endParaRPr sz="7000" b="1" i="0" u="none" strike="noStrike" cap="none">
              <a:solidFill>
                <a:srgbClr val="3C78D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1</a:t>
            </a:r>
            <a:endParaRPr sz="2000" b="1" i="0" u="none" strike="noStrike" cap="none">
              <a:solidFill>
                <a:schemeClr val="dk1"/>
              </a:solidFill>
              <a:latin typeface="Calibri"/>
              <a:ea typeface="Calibri"/>
              <a:cs typeface="Calibri"/>
              <a:sym typeface="Calibri"/>
            </a:endParaRPr>
          </a:p>
        </p:txBody>
      </p:sp>
      <p:sp>
        <p:nvSpPr>
          <p:cNvPr id="132" name="Google Shape;132;p17"/>
          <p:cNvSpPr txBox="1"/>
          <p:nvPr/>
        </p:nvSpPr>
        <p:spPr>
          <a:xfrm>
            <a:off x="4521000" y="180975"/>
            <a:ext cx="4453200" cy="2789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"AI or Die" - post by Ravi Gupta</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rgbClr val="FF0000"/>
              </a:buClr>
              <a:buSzPts val="1200"/>
              <a:buFont typeface="Calibri"/>
              <a:buChar char="●"/>
            </a:pPr>
            <a:r>
              <a:rPr lang="en" sz="1200" u="sng">
                <a:solidFill>
                  <a:schemeClr val="hlink"/>
                </a:solidFill>
                <a:latin typeface="Calibri"/>
                <a:ea typeface="Calibri"/>
                <a:cs typeface="Calibri"/>
                <a:sym typeface="Calibri"/>
                <a:hlinkClick r:id="rId3"/>
              </a:rPr>
              <a:t>https://www.youtube.com/watch?v=a-t28YkfdeY</a:t>
            </a:r>
            <a:r>
              <a:rPr lang="en" sz="1200">
                <a:solidFill>
                  <a:srgbClr val="FF0000"/>
                </a:solidFill>
                <a:latin typeface="Calibri"/>
                <a:ea typeface="Calibri"/>
                <a:cs typeface="Calibri"/>
                <a:sym typeface="Calibri"/>
              </a:rPr>
              <a:t> </a:t>
            </a:r>
            <a:endParaRPr sz="1200">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4"/>
              </a:rPr>
              <a:t>https://www.rkg.blog/ai-or-die.php</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5"/>
              </a:rPr>
              <a:t>https://www.sequoiacap.com/people/ravi-gupta/</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AI is becoming better and becoming practical</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 is growing into many aspects of our lives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 is a powerful force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 is killing jobs and businesses - and creating new opportunities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You need to pay attention to it, to adapt, to start using it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Full re-founding of your company is required</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 is a matter of survival. you can not compete with it. You need to learn to use it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 horse buggy can not compete with modern cars, trucks, and trains. Knives and spears can not compete with machine guns and rockets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Whether you like it or not - you have to live with it and to use it</a:t>
            </a:r>
            <a:endParaRPr sz="1200">
              <a:solidFill>
                <a:schemeClr val="dk1"/>
              </a:solidFill>
              <a:latin typeface="Calibri"/>
              <a:ea typeface="Calibri"/>
              <a:cs typeface="Calibri"/>
              <a:sym typeface="Calibri"/>
            </a:endParaRPr>
          </a:p>
        </p:txBody>
      </p:sp>
      <p:sp>
        <p:nvSpPr>
          <p:cNvPr id="133" name="Google Shape;133;p17"/>
          <p:cNvSpPr txBox="1"/>
          <p:nvPr/>
        </p:nvSpPr>
        <p:spPr>
          <a:xfrm>
            <a:off x="18525" y="2873300"/>
            <a:ext cx="3909000" cy="711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No more TensorFlow/Jax</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Hugging Face transformer library abandons/deprecates TensorFlow/Jax in favor of PyTorch</a:t>
            </a:r>
            <a:endParaRPr sz="9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6"/>
              </a:rPr>
              <a:t>https://x.com/clefourrier/status/1933271084650189263</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34" name="Google Shape;134;p17"/>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789175" y="3685775"/>
            <a:ext cx="2367700" cy="1394300"/>
          </a:xfrm>
          <a:prstGeom prst="rect">
            <a:avLst/>
          </a:prstGeom>
          <a:noFill/>
          <a:ln w="9525" cap="flat" cmpd="sng">
            <a:solidFill>
              <a:srgbClr val="FF0000"/>
            </a:solidFill>
            <a:prstDash val="solid"/>
            <a:round/>
            <a:headEnd type="none" w="sm" len="sm"/>
            <a:tailEnd type="none" w="sm" len="sm"/>
          </a:ln>
        </p:spPr>
      </p:pic>
      <p:pic>
        <p:nvPicPr>
          <p:cNvPr id="135" name="Google Shape;135;p17"/>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8004700" y="52750"/>
            <a:ext cx="1083125" cy="1268625"/>
          </a:xfrm>
          <a:prstGeom prst="rect">
            <a:avLst/>
          </a:prstGeom>
          <a:noFill/>
          <a:ln>
            <a:noFill/>
          </a:ln>
        </p:spPr>
      </p:pic>
      <p:sp>
        <p:nvSpPr>
          <p:cNvPr id="136" name="Google Shape;136;p17"/>
          <p:cNvSpPr txBox="1"/>
          <p:nvPr/>
        </p:nvSpPr>
        <p:spPr>
          <a:xfrm>
            <a:off x="-18075" y="669625"/>
            <a:ext cx="3982200" cy="895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Google Gemini 2.5 are now "generally available"</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means they are stable and ready for production use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Gemini 2.5 Flash-Lite - in preview - fast and low cost ($0.10/$0.40) - for translation and classification</a:t>
            </a:r>
            <a:br>
              <a:rPr lang="en" sz="1200">
                <a:solidFill>
                  <a:schemeClr val="dk1"/>
                </a:solidFill>
                <a:latin typeface="Calibri"/>
                <a:ea typeface="Calibri"/>
                <a:cs typeface="Calibri"/>
                <a:sym typeface="Calibri"/>
              </a:rPr>
            </a:br>
            <a:r>
              <a:rPr lang="en" sz="900" u="sng">
                <a:solidFill>
                  <a:schemeClr val="hlink"/>
                </a:solidFill>
                <a:latin typeface="Calibri"/>
                <a:ea typeface="Calibri"/>
                <a:cs typeface="Calibri"/>
                <a:sym typeface="Calibri"/>
                <a:hlinkClick r:id="rId9"/>
              </a:rPr>
              <a:t>https://blog.google/products/gemini/gemini-2-5-model-family-expands/</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37" name="Google Shape;137;p17"/>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708075" y="1610138"/>
            <a:ext cx="2367700" cy="724007"/>
          </a:xfrm>
          <a:prstGeom prst="rect">
            <a:avLst/>
          </a:prstGeom>
          <a:noFill/>
          <a:ln>
            <a:noFill/>
          </a:ln>
        </p:spPr>
      </p:pic>
      <p:sp>
        <p:nvSpPr>
          <p:cNvPr id="138" name="Google Shape;138;p17"/>
          <p:cNvSpPr txBox="1"/>
          <p:nvPr/>
        </p:nvSpPr>
        <p:spPr>
          <a:xfrm>
            <a:off x="4521000" y="3063875"/>
            <a:ext cx="4453200" cy="1680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Apple Foundation Models (AFM) family</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Smaller on-device and larger server-hosted versions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Foundation Models framework (an API)</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Input/output: Text, images in (up to 65,000 tokens), text out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AFM-on-device: 3B params, 300M param vision transformer</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AFM-server: MoE (size undisclosed), 1B-params vision transformer</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Tool use, 15 languages, vision, image understanding</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AFM-server not available for public use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Output token limit is undisclosed</a:t>
            </a:r>
            <a:endParaRPr sz="12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2</a:t>
            </a:r>
            <a:endParaRPr sz="2000" b="1" i="0" u="none" strike="noStrike" cap="none">
              <a:solidFill>
                <a:schemeClr val="dk1"/>
              </a:solidFill>
              <a:latin typeface="Calibri"/>
              <a:ea typeface="Calibri"/>
              <a:cs typeface="Calibri"/>
              <a:sym typeface="Calibri"/>
            </a:endParaRPr>
          </a:p>
        </p:txBody>
      </p:sp>
      <p:sp>
        <p:nvSpPr>
          <p:cNvPr id="144" name="Google Shape;144;p18"/>
          <p:cNvSpPr txBox="1"/>
          <p:nvPr/>
        </p:nvSpPr>
        <p:spPr>
          <a:xfrm>
            <a:off x="121975" y="438200"/>
            <a:ext cx="3762600" cy="2327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MiniMax-M1 - open 456B reasoning model</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MiniMax-M1 is the world's first open-weight, large-scale hybrid-attention reasoning model; the second most intelligent open weights model after DeepSeek R1</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MiniMax - startup from Shanghai, China, ~1K employees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massive 456 billion parameters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MoE (45.9 B activated per token)</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1 Million token context window</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40K and 80K "thinking budget" versions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On par or better than leading commercial models like Gemini 2.5 Pro</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3"/>
              </a:rPr>
              <a:t>https://huggingface.co/MiniMaxAI/MiniMax-M1-80k</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4"/>
              </a:rPr>
              <a:t>https://www.minimax.io</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sp>
        <p:nvSpPr>
          <p:cNvPr id="145" name="Google Shape;145;p18"/>
          <p:cNvSpPr txBox="1"/>
          <p:nvPr/>
        </p:nvSpPr>
        <p:spPr>
          <a:xfrm>
            <a:off x="6478660" y="2906160"/>
            <a:ext cx="2608800" cy="1680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"Kangaroo" video model</a:t>
            </a:r>
            <a:r>
              <a:rPr lang="en" sz="1200">
                <a:solidFill>
                  <a:schemeClr val="dk1"/>
                </a:solidFill>
                <a:latin typeface="Calibri"/>
                <a:ea typeface="Calibri"/>
                <a:cs typeface="Calibri"/>
                <a:sym typeface="Calibri"/>
              </a:rPr>
              <a:t> (#2 on Artificial Analysis Video Arena Leaderboard)  reveals itself as </a:t>
            </a:r>
            <a:r>
              <a:rPr lang="en" sz="1200" b="1">
                <a:solidFill>
                  <a:srgbClr val="FF0000"/>
                </a:solidFill>
                <a:latin typeface="Calibri"/>
                <a:ea typeface="Calibri"/>
                <a:cs typeface="Calibri"/>
                <a:sym typeface="Calibri"/>
              </a:rPr>
              <a:t>"Hailuo 02 (0616)", from MiniMax</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Hailuo AI is a well-known AI video generator developed by </a:t>
            </a:r>
            <a:r>
              <a:rPr lang="en" sz="1200" b="1">
                <a:solidFill>
                  <a:srgbClr val="FF0000"/>
                </a:solidFill>
                <a:latin typeface="Calibri"/>
                <a:ea typeface="Calibri"/>
                <a:cs typeface="Calibri"/>
                <a:sym typeface="Calibri"/>
              </a:rPr>
              <a:t>MiniMax</a:t>
            </a:r>
            <a:r>
              <a:rPr lang="en" sz="1200">
                <a:solidFill>
                  <a:schemeClr val="dk1"/>
                </a:solidFill>
                <a:latin typeface="Calibri"/>
                <a:ea typeface="Calibri"/>
                <a:cs typeface="Calibri"/>
                <a:sym typeface="Calibri"/>
              </a:rPr>
              <a:t>, featuring advanced models for text-to-video and image-to-video generation</a:t>
            </a:r>
            <a:endParaRPr sz="1200">
              <a:solidFill>
                <a:schemeClr val="dk1"/>
              </a:solidFill>
              <a:latin typeface="Calibri"/>
              <a:ea typeface="Calibri"/>
              <a:cs typeface="Calibri"/>
              <a:sym typeface="Calibri"/>
            </a:endParaRPr>
          </a:p>
        </p:txBody>
      </p:sp>
      <p:sp>
        <p:nvSpPr>
          <p:cNvPr id="146" name="Google Shape;146;p18"/>
          <p:cNvSpPr txBox="1"/>
          <p:nvPr/>
        </p:nvSpPr>
        <p:spPr>
          <a:xfrm>
            <a:off x="55075" y="3566975"/>
            <a:ext cx="3762600" cy="1496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Moonshot Kimi-Dev-72B open LLM for SWE</a:t>
            </a:r>
            <a:br>
              <a:rPr lang="en" sz="1200" b="1">
                <a:solidFill>
                  <a:srgbClr val="FF0000"/>
                </a:solidFill>
                <a:latin typeface="Calibri"/>
                <a:ea typeface="Calibri"/>
                <a:cs typeface="Calibri"/>
                <a:sym typeface="Calibri"/>
              </a:rPr>
            </a:br>
            <a:r>
              <a:rPr lang="en" sz="1200">
                <a:solidFill>
                  <a:schemeClr val="dk1"/>
                </a:solidFill>
                <a:latin typeface="Calibri"/>
                <a:ea typeface="Calibri"/>
                <a:cs typeface="Calibri"/>
                <a:sym typeface="Calibri"/>
              </a:rPr>
              <a:t>by </a:t>
            </a:r>
            <a:r>
              <a:rPr lang="en" sz="1200" b="1">
                <a:solidFill>
                  <a:srgbClr val="3C78D8"/>
                </a:solidFill>
                <a:latin typeface="Calibri"/>
                <a:ea typeface="Calibri"/>
                <a:cs typeface="Calibri"/>
                <a:sym typeface="Calibri"/>
              </a:rPr>
              <a:t>Moonshot AI, Beijing, China</a:t>
            </a:r>
            <a:endParaRPr sz="1200" b="1">
              <a:solidFill>
                <a:srgbClr val="3C78D8"/>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open-source LLM tuned for software engineering and coding (best among open-source models on SWE bench)</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Optimized via </a:t>
            </a:r>
            <a:r>
              <a:rPr lang="en" sz="1200" b="1">
                <a:solidFill>
                  <a:srgbClr val="6AA84F"/>
                </a:solidFill>
                <a:latin typeface="Calibri"/>
                <a:ea typeface="Calibri"/>
                <a:cs typeface="Calibri"/>
                <a:sym typeface="Calibri"/>
              </a:rPr>
              <a:t>Large-Scale Reinforcement Learning</a:t>
            </a:r>
            <a:r>
              <a:rPr lang="en" sz="1200">
                <a:solidFill>
                  <a:schemeClr val="dk1"/>
                </a:solidFill>
                <a:latin typeface="Calibri"/>
                <a:ea typeface="Calibri"/>
                <a:cs typeface="Calibri"/>
                <a:sym typeface="Calibri"/>
              </a:rPr>
              <a:t> (receiving rewards only when the entire test suite passes)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Available on </a:t>
            </a:r>
            <a:r>
              <a:rPr lang="en" sz="1200" b="1">
                <a:solidFill>
                  <a:srgbClr val="6AA84F"/>
                </a:solidFill>
                <a:latin typeface="Calibri"/>
                <a:ea typeface="Calibri"/>
                <a:cs typeface="Calibri"/>
                <a:sym typeface="Calibri"/>
              </a:rPr>
              <a:t>Hugging Face and GitHub</a:t>
            </a:r>
            <a:endParaRPr sz="1200" b="1">
              <a:solidFill>
                <a:srgbClr val="6AA84F"/>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model is based on </a:t>
            </a:r>
            <a:r>
              <a:rPr lang="en" sz="1200" b="1">
                <a:solidFill>
                  <a:srgbClr val="3C78D8"/>
                </a:solidFill>
                <a:latin typeface="Calibri"/>
                <a:ea typeface="Calibri"/>
                <a:cs typeface="Calibri"/>
                <a:sym typeface="Calibri"/>
              </a:rPr>
              <a:t>Qwen2.5-72B </a:t>
            </a:r>
            <a:endParaRPr sz="1200" b="1">
              <a:solidFill>
                <a:srgbClr val="3C78D8"/>
              </a:solidFill>
              <a:latin typeface="Calibri"/>
              <a:ea typeface="Calibri"/>
              <a:cs typeface="Calibri"/>
              <a:sym typeface="Calibri"/>
            </a:endParaRPr>
          </a:p>
        </p:txBody>
      </p:sp>
      <p:pic>
        <p:nvPicPr>
          <p:cNvPr id="147" name="Google Shape;147;p18"/>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3992162" y="438199"/>
            <a:ext cx="2226475" cy="2327400"/>
          </a:xfrm>
          <a:prstGeom prst="rect">
            <a:avLst/>
          </a:prstGeom>
          <a:noFill/>
          <a:ln w="9525" cap="flat" cmpd="sng">
            <a:solidFill>
              <a:srgbClr val="FF0000"/>
            </a:solidFill>
            <a:prstDash val="solid"/>
            <a:round/>
            <a:headEnd type="none" w="sm" len="sm"/>
            <a:tailEnd type="none" w="sm" len="sm"/>
          </a:ln>
        </p:spPr>
      </p:pic>
      <p:pic>
        <p:nvPicPr>
          <p:cNvPr id="148" name="Google Shape;148;p18"/>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6464475" y="137980"/>
            <a:ext cx="2608649" cy="2708420"/>
          </a:xfrm>
          <a:prstGeom prst="rect">
            <a:avLst/>
          </a:prstGeom>
          <a:noFill/>
          <a:ln w="9525" cap="flat" cmpd="sng">
            <a:solidFill>
              <a:srgbClr val="FF0000"/>
            </a:solidFill>
            <a:prstDash val="solid"/>
            <a:round/>
            <a:headEnd type="none" w="sm" len="sm"/>
            <a:tailEnd type="none" w="sm" len="sm"/>
          </a:ln>
        </p:spPr>
      </p:pic>
      <p:pic>
        <p:nvPicPr>
          <p:cNvPr id="149" name="Google Shape;149;p18"/>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55075" y="3015734"/>
            <a:ext cx="2468751" cy="508696"/>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9"/>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2</a:t>
            </a:r>
            <a:endParaRPr sz="2000" b="1" i="0" u="none" strike="noStrike" cap="none">
              <a:solidFill>
                <a:schemeClr val="dk1"/>
              </a:solidFill>
              <a:latin typeface="Calibri"/>
              <a:ea typeface="Calibri"/>
              <a:cs typeface="Calibri"/>
              <a:sym typeface="Calibri"/>
            </a:endParaRPr>
          </a:p>
        </p:txBody>
      </p:sp>
      <p:sp>
        <p:nvSpPr>
          <p:cNvPr id="155" name="Google Shape;155;p19"/>
          <p:cNvSpPr txBox="1"/>
          <p:nvPr/>
        </p:nvSpPr>
        <p:spPr>
          <a:xfrm>
            <a:off x="121975" y="438200"/>
            <a:ext cx="4032600" cy="2604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Self-Improving AI</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3"/>
              </a:rPr>
              <a:t>https://arxiv.org/abs/2506.10943</a:t>
            </a:r>
            <a:r>
              <a:rPr lang="en" sz="1200">
                <a:solidFill>
                  <a:schemeClr val="dk1"/>
                </a:solidFill>
                <a:latin typeface="Calibri"/>
                <a:ea typeface="Calibri"/>
                <a:cs typeface="Calibri"/>
                <a:sym typeface="Calibri"/>
              </a:rPr>
              <a:t> - Paper from MIT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Self-improving AI models learn by editing their own work - restructure the information in different ways, specify optimization hyperparameters, or invoke tools for data augmentation and gradient-based updates. Supervised self-tuning is used to update model weights. This process similar to self-teaching</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Tests show this method works better than existing top models, even with less data</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Problems - the AI sometimes forgets previously learned information, and it needs significantly more computing power</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new approach could help solve the problem of needing huge amounts of data to train AI</a:t>
            </a:r>
            <a:endParaRPr sz="1200">
              <a:solidFill>
                <a:schemeClr val="dk1"/>
              </a:solidFill>
              <a:latin typeface="Calibri"/>
              <a:ea typeface="Calibri"/>
              <a:cs typeface="Calibri"/>
              <a:sym typeface="Calibri"/>
            </a:endParaRPr>
          </a:p>
        </p:txBody>
      </p:sp>
      <p:sp>
        <p:nvSpPr>
          <p:cNvPr id="156" name="Google Shape;156;p19"/>
          <p:cNvSpPr txBox="1"/>
          <p:nvPr/>
        </p:nvSpPr>
        <p:spPr>
          <a:xfrm>
            <a:off x="121975" y="3145350"/>
            <a:ext cx="4372200" cy="1680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Chinese use Nvidia Chips in other countries</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To train a model you need chips and data. If US export laws prevent China from bringing chips into China. But they can not prevent Chinese firms from bringing data out of China to train their models in other countries.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Engineers fly from China to Malaysia with terabytes of AI training data. There they can do the training on NVIDIA - thus skirting U.S. export rules without moving hardware :)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Shanghai Pudong (China) to Kuala Lumpur (Malaysia) -&gt;&gt;</a:t>
            </a:r>
            <a:endParaRPr sz="1200">
              <a:solidFill>
                <a:schemeClr val="dk1"/>
              </a:solidFill>
              <a:latin typeface="Calibri"/>
              <a:ea typeface="Calibri"/>
              <a:cs typeface="Calibri"/>
              <a:sym typeface="Calibri"/>
            </a:endParaRPr>
          </a:p>
        </p:txBody>
      </p:sp>
      <p:sp>
        <p:nvSpPr>
          <p:cNvPr id="157" name="Google Shape;157;p19"/>
          <p:cNvSpPr txBox="1"/>
          <p:nvPr/>
        </p:nvSpPr>
        <p:spPr>
          <a:xfrm>
            <a:off x="5031850" y="99925"/>
            <a:ext cx="3986700" cy="2789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AI Categorizes Objects Like Humans</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accent5"/>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https://arxiv.org/pdf/2407.01067</a:t>
            </a:r>
            <a:r>
              <a:rPr lang="en" sz="1200">
                <a:solidFill>
                  <a:schemeClr val="dk1"/>
                </a:solidFill>
                <a:latin typeface="Calibri"/>
                <a:ea typeface="Calibri"/>
                <a:cs typeface="Calibri"/>
                <a:sym typeface="Calibri"/>
              </a:rPr>
              <a:t> - paper from China</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Authors were presenting textual descriptions of visual images to the LLMs. From 3 descriptions the model was asked to decide which object to exclude (a triplet odd-one-out task).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Tested 4.7 Million triplets drawn from ~2,000 unique objects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diverse collection enables the capture of visual and conceptual mental representations spanning a wide array of natural objects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Human-like object concept representations emerge naturally in multimodal large language models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AI naturally developed 66 core ways of thinking about objects, closely matching </a:t>
            </a:r>
            <a:r>
              <a:rPr lang="en" sz="1200" b="1">
                <a:solidFill>
                  <a:srgbClr val="FF0000"/>
                </a:solidFill>
                <a:latin typeface="Calibri"/>
                <a:ea typeface="Calibri"/>
                <a:cs typeface="Calibri"/>
                <a:sym typeface="Calibri"/>
              </a:rPr>
              <a:t>how humans mentally categorize things like animals, tools, and food</a:t>
            </a:r>
            <a:endParaRPr sz="1200">
              <a:solidFill>
                <a:schemeClr val="dk1"/>
              </a:solidFill>
              <a:latin typeface="Calibri"/>
              <a:ea typeface="Calibri"/>
              <a:cs typeface="Calibri"/>
              <a:sym typeface="Calibri"/>
            </a:endParaRPr>
          </a:p>
        </p:txBody>
      </p:sp>
      <p:pic>
        <p:nvPicPr>
          <p:cNvPr id="158" name="Google Shape;158;p1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562000" y="3374126"/>
            <a:ext cx="1187564" cy="1223350"/>
          </a:xfrm>
          <a:prstGeom prst="rect">
            <a:avLst/>
          </a:prstGeom>
          <a:noFill/>
          <a:ln w="9525" cap="flat" cmpd="sng">
            <a:solidFill>
              <a:srgbClr val="FF0000"/>
            </a:solidFill>
            <a:prstDash val="solid"/>
            <a:round/>
            <a:headEnd type="none" w="sm" len="sm"/>
            <a:tailEnd type="none" w="sm" len="sm"/>
          </a:ln>
        </p:spPr>
      </p:pic>
      <p:pic>
        <p:nvPicPr>
          <p:cNvPr id="159" name="Google Shape;159;p19"/>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3894972" y="861924"/>
            <a:ext cx="1054625" cy="1411901"/>
          </a:xfrm>
          <a:prstGeom prst="rect">
            <a:avLst/>
          </a:prstGeom>
          <a:noFill/>
          <a:ln w="9525" cap="flat" cmpd="sng">
            <a:solidFill>
              <a:srgbClr val="FF0000"/>
            </a:solidFill>
            <a:prstDash val="solid"/>
            <a:round/>
            <a:headEnd type="none" w="sm" len="sm"/>
            <a:tailEnd type="none" w="sm" len="sm"/>
          </a:ln>
        </p:spPr>
      </p:pic>
      <p:pic>
        <p:nvPicPr>
          <p:cNvPr id="160" name="Google Shape;160;p19"/>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5992475" y="2965225"/>
            <a:ext cx="3026075" cy="107287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p:nvPr/>
        </p:nvSpPr>
        <p:spPr>
          <a:xfrm>
            <a:off x="444992" y="1191874"/>
            <a:ext cx="4337700" cy="2493600"/>
          </a:xfrm>
          <a:prstGeom prst="rect">
            <a:avLst/>
          </a:prstGeom>
          <a:solidFill>
            <a:srgbClr val="D9EAD3"/>
          </a:solid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2500"/>
              <a:buFont typeface="Arial"/>
              <a:buNone/>
            </a:pPr>
            <a:r>
              <a:rPr lang="en" sz="2200" b="0" i="0" u="none" strike="noStrike" cap="none">
                <a:solidFill>
                  <a:schemeClr val="dk1"/>
                </a:solidFill>
                <a:latin typeface="Calibri"/>
                <a:ea typeface="Calibri"/>
                <a:cs typeface="Calibri"/>
                <a:sym typeface="Calibri"/>
              </a:rPr>
              <a:t>Subscribe to get notified</a:t>
            </a:r>
            <a:endParaRPr sz="2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500"/>
              <a:buFont typeface="Arial"/>
              <a:buNone/>
            </a:pPr>
            <a:r>
              <a:rPr lang="en" sz="2200" b="0" i="0" u="none" strike="noStrike" cap="none">
                <a:solidFill>
                  <a:schemeClr val="dk1"/>
                </a:solidFill>
                <a:latin typeface="Calibri"/>
                <a:ea typeface="Calibri"/>
                <a:cs typeface="Calibri"/>
                <a:sym typeface="Calibri"/>
              </a:rPr>
              <a:t>about new videos</a:t>
            </a:r>
            <a:endParaRPr sz="2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500"/>
              <a:buFont typeface="Arial"/>
              <a:buNone/>
            </a:pPr>
            <a:r>
              <a:rPr lang="en" sz="1800" b="1" i="0" u="sng" strike="noStrike" cap="none">
                <a:solidFill>
                  <a:schemeClr val="hlink"/>
                </a:solidFill>
                <a:latin typeface="Calibri"/>
                <a:ea typeface="Calibri"/>
                <a:cs typeface="Calibri"/>
                <a:sym typeface="Calibri"/>
                <a:hlinkClick r:id="rId3"/>
              </a:rPr>
              <a:t>https://www.youtube.com/@lev-selector</a:t>
            </a:r>
            <a:r>
              <a:rPr lang="en" sz="1800" b="1" i="0" u="none" strike="noStrike" cap="none">
                <a:solidFill>
                  <a:schemeClr val="dk1"/>
                </a:solidFill>
                <a:latin typeface="Calibri"/>
                <a:ea typeface="Calibri"/>
                <a:cs typeface="Calibri"/>
                <a:sym typeface="Calibri"/>
              </a:rPr>
              <a:t> </a:t>
            </a:r>
            <a:endParaRPr sz="18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We post a video every Friday</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It is usually 25-30 min long</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Links to slides are under the videos</a:t>
            </a:r>
            <a:endParaRPr sz="1800" b="1" i="0" u="none" strike="noStrike" cap="none">
              <a:solidFill>
                <a:srgbClr val="000000"/>
              </a:solidFill>
              <a:latin typeface="Calibri"/>
              <a:ea typeface="Calibri"/>
              <a:cs typeface="Calibri"/>
              <a:sym typeface="Calibri"/>
            </a:endParaRPr>
          </a:p>
        </p:txBody>
      </p:sp>
      <p:pic>
        <p:nvPicPr>
          <p:cNvPr id="166" name="Google Shape;166;p2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255731" y="69440"/>
            <a:ext cx="3815400" cy="5005526"/>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1"/>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3</a:t>
            </a:r>
            <a:endParaRPr sz="2000" b="1" i="0" u="none" strike="noStrike" cap="none">
              <a:solidFill>
                <a:schemeClr val="dk1"/>
              </a:solidFill>
              <a:latin typeface="Calibri"/>
              <a:ea typeface="Calibri"/>
              <a:cs typeface="Calibri"/>
              <a:sym typeface="Calibri"/>
            </a:endParaRPr>
          </a:p>
        </p:txBody>
      </p:sp>
      <p:sp>
        <p:nvSpPr>
          <p:cNvPr id="172" name="Google Shape;172;p21"/>
          <p:cNvSpPr txBox="1"/>
          <p:nvPr/>
        </p:nvSpPr>
        <p:spPr>
          <a:xfrm>
            <a:off x="55075" y="379150"/>
            <a:ext cx="4462800" cy="2188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New TokenBreak Attack Bypasses AI Moderation</a:t>
            </a:r>
            <a:r>
              <a:rPr lang="en" sz="1200">
                <a:solidFill>
                  <a:schemeClr val="dk1"/>
                </a:solidFill>
                <a:latin typeface="Calibri"/>
                <a:ea typeface="Calibri"/>
                <a:cs typeface="Calibri"/>
                <a:sym typeface="Calibri"/>
              </a:rPr>
              <a:t>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with Single-Character Text Changes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Example: changing "instructions" to "finstructions,"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"announcement" to "aannouncement," or "idiot" to "hidiot."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These subtle changes cause different tokenizers to split the text in different ways, while still preserving their meaning for the target.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manipulated text remains fully understandable to both the LLM and the human reader</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attack has been found to be successful against text classification models using BPE (Byte Pair Encoding) or WordPiece tokenization strategies, but not against those using Unigram.</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3"/>
              </a:rPr>
              <a:t>https://thehackernews.com/2025/06/new-tokenbreak-attack-bypasses-ai.html</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sp>
        <p:nvSpPr>
          <p:cNvPr id="173" name="Google Shape;173;p21"/>
          <p:cNvSpPr txBox="1"/>
          <p:nvPr/>
        </p:nvSpPr>
        <p:spPr>
          <a:xfrm>
            <a:off x="5909775" y="3099250"/>
            <a:ext cx="3048300" cy="4185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b="1">
                <a:solidFill>
                  <a:srgbClr val="FF0000"/>
                </a:solidFill>
              </a:rPr>
              <a:t>models.dev - lists 140 AI models</a:t>
            </a:r>
            <a:endParaRPr b="1">
              <a:solidFill>
                <a:srgbClr val="FF0000"/>
              </a:solidFill>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4"/>
              </a:rPr>
              <a:t>https://models.dev</a:t>
            </a:r>
            <a:r>
              <a:rPr lang="en" sz="12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74" name="Google Shape;174;p2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792325" y="117750"/>
            <a:ext cx="3283203" cy="2885436"/>
          </a:xfrm>
          <a:prstGeom prst="rect">
            <a:avLst/>
          </a:prstGeom>
          <a:noFill/>
          <a:ln w="9525" cap="flat" cmpd="sng">
            <a:solidFill>
              <a:srgbClr val="FF0000"/>
            </a:solidFill>
            <a:prstDash val="solid"/>
            <a:round/>
            <a:headEnd type="none" w="sm" len="sm"/>
            <a:tailEnd type="none" w="sm" len="sm"/>
          </a:ln>
        </p:spPr>
      </p:pic>
      <p:sp>
        <p:nvSpPr>
          <p:cNvPr id="175" name="Google Shape;175;p21"/>
          <p:cNvSpPr txBox="1"/>
          <p:nvPr/>
        </p:nvSpPr>
        <p:spPr>
          <a:xfrm>
            <a:off x="55075" y="2613625"/>
            <a:ext cx="4462800" cy="895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1">
                <a:solidFill>
                  <a:srgbClr val="FF0000"/>
                </a:solidFill>
                <a:latin typeface="Calibri"/>
                <a:ea typeface="Calibri"/>
                <a:cs typeface="Calibri"/>
                <a:sym typeface="Calibri"/>
              </a:rPr>
              <a:t>Salesforce - AI Agents Fail 40% of simple CRM Tasks</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New research from Salesforce shows that LLM agents succeed in only 58% of simple 1-step tasks, and in only 35% of multi-step tasks</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Also the AI agents were often mishandling confidential data</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6"/>
              </a:rPr>
              <a:t>https://www.theregister.com/2025/06/16/salesforce_llm_agents_benchmark/</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76" name="Google Shape;176;p21"/>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4158588" y="117750"/>
            <a:ext cx="888487" cy="895800"/>
          </a:xfrm>
          <a:prstGeom prst="rect">
            <a:avLst/>
          </a:prstGeom>
          <a:noFill/>
          <a:ln w="9525" cap="flat" cmpd="sng">
            <a:solidFill>
              <a:srgbClr val="FF0000"/>
            </a:solidFill>
            <a:prstDash val="solid"/>
            <a:round/>
            <a:headEnd type="none" w="sm" len="sm"/>
            <a:tailEnd type="none" w="sm" len="sm"/>
          </a:ln>
        </p:spPr>
      </p:pic>
      <p:sp>
        <p:nvSpPr>
          <p:cNvPr id="177" name="Google Shape;177;p21"/>
          <p:cNvSpPr txBox="1"/>
          <p:nvPr/>
        </p:nvSpPr>
        <p:spPr>
          <a:xfrm>
            <a:off x="55075" y="3555100"/>
            <a:ext cx="4462800" cy="1034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80% of AI projects fail</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That’s twice the failure rate of regular IT projects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S&amp;P Global Market Intelligence reports that 42% of companies abandoned most of their AI initiatives in 2025 (was 17% in 2024)</a:t>
            </a:r>
            <a:endParaRPr sz="1200">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600"/>
              <a:buFont typeface="Calibri"/>
              <a:buChar char="●"/>
            </a:pPr>
            <a:r>
              <a:rPr lang="en" sz="900" u="sng">
                <a:solidFill>
                  <a:schemeClr val="hlink"/>
                </a:solidFill>
                <a:latin typeface="Calibri"/>
                <a:ea typeface="Calibri"/>
                <a:cs typeface="Calibri"/>
                <a:sym typeface="Calibri"/>
                <a:hlinkClick r:id="rId8"/>
              </a:rPr>
              <a:t>https://medium.com/data-science-collective/the-11-billion-problem-why-your-ai-agents-action-space-is-killing-your-roi-67b0d4609ec6</a:t>
            </a:r>
            <a:r>
              <a:rPr lang="en" sz="900">
                <a:solidFill>
                  <a:schemeClr val="dk1"/>
                </a:solidFill>
                <a:latin typeface="Calibri"/>
                <a:ea typeface="Calibri"/>
                <a:cs typeface="Calibri"/>
                <a:sym typeface="Calibri"/>
              </a:rPr>
              <a:t> </a:t>
            </a:r>
            <a:endParaRPr sz="600">
              <a:solidFill>
                <a:schemeClr val="dk1"/>
              </a:solidFill>
              <a:latin typeface="Calibri"/>
              <a:ea typeface="Calibri"/>
              <a:cs typeface="Calibri"/>
              <a:sym typeface="Calibri"/>
            </a:endParaRPr>
          </a:p>
        </p:txBody>
      </p:sp>
      <p:pic>
        <p:nvPicPr>
          <p:cNvPr id="178" name="Google Shape;178;p21"/>
          <p:cNvPicPr preferRelativeResize="0"/>
          <p:nvPr/>
        </p:nvPicPr>
        <p:blipFill>
          <a:blip r:embed="rId9">
            <a:alphaModFix/>
          </a:blip>
          <a:stretch>
            <a:fillRect/>
          </a:stretch>
        </p:blipFill>
        <p:spPr>
          <a:xfrm>
            <a:off x="4621567" y="3003175"/>
            <a:ext cx="1039125" cy="155867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2"/>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4</a:t>
            </a:r>
            <a:endParaRPr sz="2000" b="1" i="0" u="none" strike="noStrike" cap="none">
              <a:solidFill>
                <a:schemeClr val="dk1"/>
              </a:solidFill>
              <a:latin typeface="Calibri"/>
              <a:ea typeface="Calibri"/>
              <a:cs typeface="Calibri"/>
              <a:sym typeface="Calibri"/>
            </a:endParaRPr>
          </a:p>
        </p:txBody>
      </p:sp>
      <p:sp>
        <p:nvSpPr>
          <p:cNvPr id="184" name="Google Shape;184;p22"/>
          <p:cNvSpPr txBox="1"/>
          <p:nvPr/>
        </p:nvSpPr>
        <p:spPr>
          <a:xfrm>
            <a:off x="55075" y="491225"/>
            <a:ext cx="4462800" cy="1265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OpenAI against Microsoft getting IP of Windsurf</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OpenAI has acquired Windsurf for $3 Bln</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Microsoft currently holds rights to all of OpenAI's IP under their multi-Billion $$ investment agreement. </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But OpenAI doesn't want to grant Microsoft the same level of access to Windsurf's code </a:t>
            </a:r>
            <a:endParaRPr sz="1200">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600"/>
              <a:buFont typeface="Calibri"/>
              <a:buChar char="●"/>
            </a:pPr>
            <a:r>
              <a:rPr lang="en" sz="900" u="sng">
                <a:solidFill>
                  <a:schemeClr val="hlink"/>
                </a:solidFill>
                <a:latin typeface="Calibri"/>
                <a:ea typeface="Calibri"/>
                <a:cs typeface="Calibri"/>
                <a:sym typeface="Calibri"/>
                <a:hlinkClick r:id="rId3"/>
              </a:rPr>
              <a:t>https://finance.yahoo.com/news/openais-3-billion-windsurf-buy-163226790.html</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85" name="Google Shape;185;p22"/>
          <p:cNvPicPr preferRelativeResize="0"/>
          <p:nvPr/>
        </p:nvPicPr>
        <p:blipFill>
          <a:blip r:embed="rId4">
            <a:alphaModFix/>
          </a:blip>
          <a:stretch>
            <a:fillRect/>
          </a:stretch>
        </p:blipFill>
        <p:spPr>
          <a:xfrm>
            <a:off x="5045775" y="119100"/>
            <a:ext cx="2857500" cy="1600200"/>
          </a:xfrm>
          <a:prstGeom prst="rect">
            <a:avLst/>
          </a:prstGeom>
          <a:noFill/>
          <a:ln w="9525" cap="flat" cmpd="sng">
            <a:solidFill>
              <a:srgbClr val="FF0000"/>
            </a:solidFill>
            <a:prstDash val="solid"/>
            <a:round/>
            <a:headEnd type="none" w="sm" len="sm"/>
            <a:tailEnd type="none" w="sm" len="sm"/>
          </a:ln>
        </p:spPr>
      </p:pic>
      <p:sp>
        <p:nvSpPr>
          <p:cNvPr id="186" name="Google Shape;186;p22"/>
          <p:cNvSpPr txBox="1"/>
          <p:nvPr/>
        </p:nvSpPr>
        <p:spPr>
          <a:xfrm>
            <a:off x="55075" y="1783900"/>
            <a:ext cx="4462800" cy="8496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Groq chips made Hugging Face way faster</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rgbClr val="3C78D8"/>
              </a:buClr>
              <a:buSzPts val="900"/>
              <a:buFont typeface="Calibri"/>
              <a:buChar char="●"/>
            </a:pPr>
            <a:r>
              <a:rPr lang="en" sz="1200" b="1">
                <a:solidFill>
                  <a:srgbClr val="3C78D8"/>
                </a:solidFill>
                <a:latin typeface="Calibri"/>
                <a:ea typeface="Calibri"/>
                <a:cs typeface="Calibri"/>
                <a:sym typeface="Calibri"/>
              </a:rPr>
              <a:t>And it’s coming for AWS and Google</a:t>
            </a:r>
            <a:endParaRPr sz="1200" b="1">
              <a:solidFill>
                <a:srgbClr val="3C78D8"/>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Supports Alibaba’s Qwen3 32B with 131K context</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5"/>
              </a:rPr>
              <a:t>https://venturebeat.com/ai/groq-just-made-hugging-face-way-faster-and-its-coming-for-aws-and-google/</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87" name="Google Shape;187;p22"/>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5045775" y="1783900"/>
            <a:ext cx="3055324" cy="1265100"/>
          </a:xfrm>
          <a:prstGeom prst="rect">
            <a:avLst/>
          </a:prstGeom>
          <a:noFill/>
          <a:ln w="9525" cap="flat" cmpd="sng">
            <a:solidFill>
              <a:srgbClr val="FF0000"/>
            </a:solidFill>
            <a:prstDash val="solid"/>
            <a:round/>
            <a:headEnd type="none" w="sm" len="sm"/>
            <a:tailEnd type="none" w="sm" len="sm"/>
          </a:ln>
        </p:spPr>
      </p:pic>
      <p:sp>
        <p:nvSpPr>
          <p:cNvPr id="188" name="Google Shape;188;p22"/>
          <p:cNvSpPr txBox="1"/>
          <p:nvPr/>
        </p:nvSpPr>
        <p:spPr>
          <a:xfrm>
            <a:off x="55075" y="2661075"/>
            <a:ext cx="4462800" cy="711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Millions of Old Books for AI Training</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Harvard and Google made a huge, free collection of words from almost a million old books available for computer learning</a:t>
            </a:r>
            <a:endParaRPr sz="9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7"/>
              </a:rPr>
              <a:t>https://huggingface.co/datasets/institutional/institutional-books-1.0</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sp>
        <p:nvSpPr>
          <p:cNvPr id="189" name="Google Shape;189;p22"/>
          <p:cNvSpPr txBox="1"/>
          <p:nvPr/>
        </p:nvSpPr>
        <p:spPr>
          <a:xfrm>
            <a:off x="4317025" y="3902850"/>
            <a:ext cx="2123700" cy="1034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TikTok's Symphony creates videos of virtual models</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New tool, Symphony, could replace human influencers</a:t>
            </a:r>
            <a:endParaRPr sz="9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8"/>
              </a:rPr>
              <a:t>https://ads.tiktok.com/business/en-US/blog/tiktok-symphony-ai-tools</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90" name="Google Shape;190;p22"/>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6514425" y="3271250"/>
            <a:ext cx="2468550" cy="1789699"/>
          </a:xfrm>
          <a:prstGeom prst="rect">
            <a:avLst/>
          </a:prstGeom>
          <a:noFill/>
          <a:ln w="9525" cap="flat" cmpd="sng">
            <a:solidFill>
              <a:srgbClr val="FF0000"/>
            </a:solidFill>
            <a:prstDash val="solid"/>
            <a:round/>
            <a:headEnd type="none" w="sm" len="sm"/>
            <a:tailEnd type="none" w="sm" len="sm"/>
          </a:ln>
        </p:spPr>
      </p:pic>
      <p:pic>
        <p:nvPicPr>
          <p:cNvPr id="191" name="Google Shape;191;p22"/>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64000" y="3399650"/>
            <a:ext cx="2536975" cy="1690724"/>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3"/>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5</a:t>
            </a:r>
            <a:endParaRPr sz="2000" b="1" i="0" u="none" strike="noStrike" cap="none">
              <a:solidFill>
                <a:schemeClr val="dk1"/>
              </a:solidFill>
              <a:latin typeface="Calibri"/>
              <a:ea typeface="Calibri"/>
              <a:cs typeface="Calibri"/>
              <a:sym typeface="Calibri"/>
            </a:endParaRPr>
          </a:p>
        </p:txBody>
      </p:sp>
      <p:sp>
        <p:nvSpPr>
          <p:cNvPr id="197" name="Google Shape;197;p23"/>
          <p:cNvSpPr txBox="1"/>
          <p:nvPr/>
        </p:nvSpPr>
        <p:spPr>
          <a:xfrm>
            <a:off x="55075" y="491225"/>
            <a:ext cx="4462800" cy="1496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Anysphere (Cursor AI) gets $20 Bln valuation</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The startup has been approached by investors about a deal that would double its valuation in a new funding round</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Startup has launched in 2022, recently surpassed $500 Mln ARR</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Anysphere is headquartered in San Francisco, California, US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Founders - Aman Sanger, Arvid Lunnemark, Michael Truell, and Sualeh Asif</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rgbClr val="3C78D8"/>
              </a:buClr>
              <a:buSzPts val="1200"/>
              <a:buFont typeface="Calibri"/>
              <a:buChar char="●"/>
            </a:pPr>
            <a:r>
              <a:rPr lang="en" sz="1200" b="1">
                <a:solidFill>
                  <a:srgbClr val="3C78D8"/>
                </a:solidFill>
                <a:latin typeface="Calibri"/>
                <a:ea typeface="Calibri"/>
                <a:cs typeface="Calibri"/>
                <a:sym typeface="Calibri"/>
              </a:rPr>
              <a:t>Cursor $200 Ultra Plan gives 20x more AI coding power</a:t>
            </a:r>
            <a:endParaRPr sz="1200" b="1">
              <a:solidFill>
                <a:srgbClr val="3C78D8"/>
              </a:solidFill>
              <a:latin typeface="Calibri"/>
              <a:ea typeface="Calibri"/>
              <a:cs typeface="Calibri"/>
              <a:sym typeface="Calibri"/>
            </a:endParaRPr>
          </a:p>
        </p:txBody>
      </p:sp>
      <p:pic>
        <p:nvPicPr>
          <p:cNvPr id="198" name="Google Shape;198;p2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672000" y="311613"/>
            <a:ext cx="3036175" cy="1670525"/>
          </a:xfrm>
          <a:prstGeom prst="rect">
            <a:avLst/>
          </a:prstGeom>
          <a:noFill/>
          <a:ln w="9525" cap="flat" cmpd="sng">
            <a:solidFill>
              <a:srgbClr val="FF0000"/>
            </a:solidFill>
            <a:prstDash val="solid"/>
            <a:round/>
            <a:headEnd type="none" w="sm" len="sm"/>
            <a:tailEnd type="none" w="sm" len="sm"/>
          </a:ln>
        </p:spPr>
      </p:pic>
      <p:pic>
        <p:nvPicPr>
          <p:cNvPr id="199" name="Google Shape;199;p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921550" y="850000"/>
            <a:ext cx="1159575" cy="593750"/>
          </a:xfrm>
          <a:prstGeom prst="rect">
            <a:avLst/>
          </a:prstGeom>
          <a:noFill/>
          <a:ln w="9525" cap="flat" cmpd="sng">
            <a:solidFill>
              <a:srgbClr val="FF0000"/>
            </a:solidFill>
            <a:prstDash val="solid"/>
            <a:round/>
            <a:headEnd type="none" w="sm" len="sm"/>
            <a:tailEnd type="none" w="sm" len="sm"/>
          </a:ln>
        </p:spPr>
      </p:pic>
      <p:pic>
        <p:nvPicPr>
          <p:cNvPr id="200" name="Google Shape;200;p23"/>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28175" y="2131225"/>
            <a:ext cx="1664549" cy="2927700"/>
          </a:xfrm>
          <a:prstGeom prst="rect">
            <a:avLst/>
          </a:prstGeom>
          <a:noFill/>
          <a:ln w="9525" cap="flat" cmpd="sng">
            <a:solidFill>
              <a:srgbClr val="FF0000"/>
            </a:solidFill>
            <a:prstDash val="solid"/>
            <a:round/>
            <a:headEnd type="none" w="sm" len="sm"/>
            <a:tailEnd type="none" w="sm" len="sm"/>
          </a:ln>
        </p:spPr>
      </p:pic>
      <p:sp>
        <p:nvSpPr>
          <p:cNvPr id="201" name="Google Shape;201;p23"/>
          <p:cNvSpPr txBox="1"/>
          <p:nvPr/>
        </p:nvSpPr>
        <p:spPr>
          <a:xfrm>
            <a:off x="1920000" y="2131225"/>
            <a:ext cx="2985000" cy="2927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Digital Avatars outsell humans</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Livestream with two digital avatars talking to the public outsell the stream with real humans.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Luo Yonghao, one of China’s top livestreamers, made his digital avatar debut on </a:t>
            </a:r>
            <a:r>
              <a:rPr lang="en" sz="1200" b="1">
                <a:solidFill>
                  <a:srgbClr val="3C78D8"/>
                </a:solidFill>
                <a:latin typeface="Calibri"/>
                <a:ea typeface="Calibri"/>
                <a:cs typeface="Calibri"/>
                <a:sym typeface="Calibri"/>
              </a:rPr>
              <a:t>Baidu’s e-commerce platform</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Two AI-generated hosts promoted 133 products in the session, showcasing items while utilizing human gestures and handling real-time viewer interactions.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stream reached 13M viewers and beat Luo’s "real" stream in May in just 26 minutes, with </a:t>
            </a:r>
            <a:r>
              <a:rPr lang="en" sz="1200" b="1">
                <a:solidFill>
                  <a:srgbClr val="FF0000"/>
                </a:solidFill>
                <a:latin typeface="Calibri"/>
                <a:ea typeface="Calibri"/>
                <a:cs typeface="Calibri"/>
                <a:sym typeface="Calibri"/>
              </a:rPr>
              <a:t>Baidu’s ERNIE model</a:t>
            </a:r>
            <a:r>
              <a:rPr lang="en" sz="1200">
                <a:solidFill>
                  <a:schemeClr val="dk1"/>
                </a:solidFill>
                <a:latin typeface="Calibri"/>
                <a:ea typeface="Calibri"/>
                <a:cs typeface="Calibri"/>
                <a:sym typeface="Calibri"/>
              </a:rPr>
              <a:t> crafting 97K+ characters of product descriptions.</a:t>
            </a:r>
            <a:endParaRPr sz="1200" b="1">
              <a:solidFill>
                <a:srgbClr val="3C78D8"/>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6"/>
              </a:rPr>
              <a:t>https://x.com/Baidu_Inc/status/1934982099112751197</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sp>
        <p:nvSpPr>
          <p:cNvPr id="202" name="Google Shape;202;p23"/>
          <p:cNvSpPr txBox="1"/>
          <p:nvPr/>
        </p:nvSpPr>
        <p:spPr>
          <a:xfrm>
            <a:off x="6096125" y="2183100"/>
            <a:ext cx="2985000" cy="1311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OpenAI lands $200M Pentagon contract</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"OpenAI for Government" initiative</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$200M DoD contract for 1 year</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ChatGPT Enterprise will aid service members in admin tasks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"developing prototype frontier AI for warfighting and enterprise"</a:t>
            </a:r>
            <a:endParaRPr sz="1200">
              <a:solidFill>
                <a:schemeClr val="dk1"/>
              </a:solidFill>
              <a:latin typeface="Calibri"/>
              <a:ea typeface="Calibri"/>
              <a:cs typeface="Calibri"/>
              <a:sym typeface="Calibri"/>
            </a:endParaRPr>
          </a:p>
        </p:txBody>
      </p:sp>
      <p:pic>
        <p:nvPicPr>
          <p:cNvPr id="203" name="Google Shape;203;p23"/>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6096125" y="3565500"/>
            <a:ext cx="2985000" cy="1511227"/>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3362</Words>
  <Application>Microsoft Macintosh PowerPoint</Application>
  <PresentationFormat>On-screen Show (16:9)</PresentationFormat>
  <Paragraphs>375</Paragraphs>
  <Slides>20</Slides>
  <Notes>20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Roboto Mono</vt:lpstr>
      <vt:lpstr>Arial</vt:lpstr>
      <vt:lpstr>Roboto</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Lev Selector</cp:lastModifiedBy>
  <cp:revision>1</cp:revision>
  <dcterms:modified xsi:type="dcterms:W3CDTF">2025-06-19T13:19:24Z</dcterms:modified>
</cp:coreProperties>
</file>